
<file path=[Content_Types].xml><?xml version="1.0" encoding="utf-8"?>
<Types xmlns="http://schemas.openxmlformats.org/package/2006/content-types">
  <Default Extension="jpeg" ContentType="image/jpeg"/>
  <Default Extension="mpg" ContentType="vide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5" r:id="rId1"/>
  </p:sldMasterIdLst>
  <p:notesMasterIdLst>
    <p:notesMasterId r:id="rId18"/>
  </p:notesMasterIdLst>
  <p:sldIdLst>
    <p:sldId id="256" r:id="rId2"/>
    <p:sldId id="261" r:id="rId3"/>
    <p:sldId id="265" r:id="rId4"/>
    <p:sldId id="262" r:id="rId5"/>
    <p:sldId id="263" r:id="rId6"/>
    <p:sldId id="264" r:id="rId7"/>
    <p:sldId id="285" r:id="rId8"/>
    <p:sldId id="267" r:id="rId9"/>
    <p:sldId id="287" r:id="rId10"/>
    <p:sldId id="270" r:id="rId11"/>
    <p:sldId id="274" r:id="rId12"/>
    <p:sldId id="279" r:id="rId13"/>
    <p:sldId id="286" r:id="rId14"/>
    <p:sldId id="281" r:id="rId15"/>
    <p:sldId id="282" r:id="rId16"/>
    <p:sldId id="27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80699"/>
  </p:normalViewPr>
  <p:slideViewPr>
    <p:cSldViewPr snapToGrid="0" snapToObjects="1">
      <p:cViewPr varScale="1">
        <p:scale>
          <a:sx n="90" d="100"/>
          <a:sy n="90"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15CB8B-F20A-F04C-833D-A8BC761AF5BC}"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A26E989F-2E20-5D43-B2A1-20A1331771F4}">
      <dgm:prSet phldrT="[Text]"/>
      <dgm:spPr/>
      <dgm:t>
        <a:bodyPr/>
        <a:lstStyle/>
        <a:p>
          <a:r>
            <a:rPr lang="en-US" dirty="0"/>
            <a:t>Product Development</a:t>
          </a:r>
        </a:p>
      </dgm:t>
    </dgm:pt>
    <dgm:pt modelId="{66B1FEC2-5BEF-4A44-8122-F3B1329D8D4F}" type="parTrans" cxnId="{E9B54917-7869-D94F-9B9A-17E0266C6726}">
      <dgm:prSet/>
      <dgm:spPr/>
      <dgm:t>
        <a:bodyPr/>
        <a:lstStyle/>
        <a:p>
          <a:endParaRPr lang="en-US"/>
        </a:p>
      </dgm:t>
    </dgm:pt>
    <dgm:pt modelId="{C51273F0-6F76-C149-BA70-E6A70479316C}" type="sibTrans" cxnId="{E9B54917-7869-D94F-9B9A-17E0266C6726}">
      <dgm:prSet/>
      <dgm:spPr/>
      <dgm:t>
        <a:bodyPr/>
        <a:lstStyle/>
        <a:p>
          <a:endParaRPr lang="en-US"/>
        </a:p>
      </dgm:t>
    </dgm:pt>
    <dgm:pt modelId="{0A51B248-1F9F-8F4A-81E9-412DB875E400}">
      <dgm:prSet phldrT="[Text]"/>
      <dgm:spPr/>
      <dgm:t>
        <a:bodyPr/>
        <a:lstStyle/>
        <a:p>
          <a:r>
            <a:rPr lang="en-US" baseline="0" dirty="0"/>
            <a:t>AB Testing</a:t>
          </a:r>
          <a:endParaRPr lang="en-US" dirty="0"/>
        </a:p>
      </dgm:t>
    </dgm:pt>
    <dgm:pt modelId="{084F339F-3BE2-BD4C-AF57-E25BFBA740A2}" type="parTrans" cxnId="{D6FE0570-0283-444C-B0A7-8E5C7126DA00}">
      <dgm:prSet/>
      <dgm:spPr/>
      <dgm:t>
        <a:bodyPr/>
        <a:lstStyle/>
        <a:p>
          <a:endParaRPr lang="en-US"/>
        </a:p>
      </dgm:t>
    </dgm:pt>
    <dgm:pt modelId="{8487323C-5B65-1941-866B-8DA19AFBB8DE}" type="sibTrans" cxnId="{D6FE0570-0283-444C-B0A7-8E5C7126DA00}">
      <dgm:prSet/>
      <dgm:spPr/>
      <dgm:t>
        <a:bodyPr/>
        <a:lstStyle/>
        <a:p>
          <a:endParaRPr lang="en-US"/>
        </a:p>
      </dgm:t>
    </dgm:pt>
    <dgm:pt modelId="{FE64A6E3-DE19-F247-8B17-FCD192ED0555}">
      <dgm:prSet phldrT="[Text]"/>
      <dgm:spPr/>
      <dgm:t>
        <a:bodyPr/>
        <a:lstStyle/>
        <a:p>
          <a:r>
            <a:rPr lang="en-US" dirty="0"/>
            <a:t>Case Studies</a:t>
          </a:r>
          <a:r>
            <a:rPr lang="en-US" baseline="0" dirty="0"/>
            <a:t> &amp; Applications</a:t>
          </a:r>
          <a:endParaRPr lang="en-US" dirty="0"/>
        </a:p>
      </dgm:t>
    </dgm:pt>
    <dgm:pt modelId="{E82DDAE2-5F46-E54D-8358-308BD4A64C5D}" type="parTrans" cxnId="{E30A8FBB-E8CF-364E-B2F6-0C702122D345}">
      <dgm:prSet/>
      <dgm:spPr/>
      <dgm:t>
        <a:bodyPr/>
        <a:lstStyle/>
        <a:p>
          <a:endParaRPr lang="en-US"/>
        </a:p>
      </dgm:t>
    </dgm:pt>
    <dgm:pt modelId="{D97DF6C6-EE6C-A04C-8BBB-113BEFBB3955}" type="sibTrans" cxnId="{E30A8FBB-E8CF-364E-B2F6-0C702122D345}">
      <dgm:prSet/>
      <dgm:spPr/>
      <dgm:t>
        <a:bodyPr/>
        <a:lstStyle/>
        <a:p>
          <a:endParaRPr lang="en-US"/>
        </a:p>
      </dgm:t>
    </dgm:pt>
    <dgm:pt modelId="{4DD6EA7F-FEC2-194A-BDEF-5FFA72D78059}">
      <dgm:prSet phldrT="[Text]"/>
      <dgm:spPr/>
      <dgm:t>
        <a:bodyPr/>
        <a:lstStyle/>
        <a:p>
          <a:r>
            <a:rPr lang="en-US" dirty="0"/>
            <a:t>Hypothesis-Driven Development</a:t>
          </a:r>
        </a:p>
      </dgm:t>
    </dgm:pt>
    <dgm:pt modelId="{6B5F6784-ECF9-7347-8794-753F784AF903}" type="parTrans" cxnId="{0800BA3A-A17F-904D-B49E-AC0EE8011396}">
      <dgm:prSet/>
      <dgm:spPr/>
      <dgm:t>
        <a:bodyPr/>
        <a:lstStyle/>
        <a:p>
          <a:endParaRPr lang="en-US"/>
        </a:p>
      </dgm:t>
    </dgm:pt>
    <dgm:pt modelId="{A531E80B-0ED4-D24B-9158-AC302B4BB8C8}" type="sibTrans" cxnId="{0800BA3A-A17F-904D-B49E-AC0EE8011396}">
      <dgm:prSet/>
      <dgm:spPr/>
      <dgm:t>
        <a:bodyPr/>
        <a:lstStyle/>
        <a:p>
          <a:endParaRPr lang="en-US"/>
        </a:p>
      </dgm:t>
    </dgm:pt>
    <dgm:pt modelId="{F729308C-645B-1A41-BF7C-011EADA8A895}" type="pres">
      <dgm:prSet presAssocID="{7F15CB8B-F20A-F04C-833D-A8BC761AF5BC}" presName="Name0" presStyleCnt="0">
        <dgm:presLayoutVars>
          <dgm:chMax val="7"/>
          <dgm:chPref val="7"/>
          <dgm:dir/>
        </dgm:presLayoutVars>
      </dgm:prSet>
      <dgm:spPr/>
    </dgm:pt>
    <dgm:pt modelId="{C6DE9EF9-CAB5-7F4F-933A-0884216E8209}" type="pres">
      <dgm:prSet presAssocID="{7F15CB8B-F20A-F04C-833D-A8BC761AF5BC}" presName="Name1" presStyleCnt="0"/>
      <dgm:spPr/>
    </dgm:pt>
    <dgm:pt modelId="{7CDD6324-4AF8-1E4E-9F53-C525CD4953EE}" type="pres">
      <dgm:prSet presAssocID="{7F15CB8B-F20A-F04C-833D-A8BC761AF5BC}" presName="cycle" presStyleCnt="0"/>
      <dgm:spPr/>
    </dgm:pt>
    <dgm:pt modelId="{A18B8092-FF95-3C4B-8189-BC795B06E6BF}" type="pres">
      <dgm:prSet presAssocID="{7F15CB8B-F20A-F04C-833D-A8BC761AF5BC}" presName="srcNode" presStyleLbl="node1" presStyleIdx="0" presStyleCnt="4"/>
      <dgm:spPr/>
    </dgm:pt>
    <dgm:pt modelId="{FD9584EA-6470-6D44-A3D5-ADC700B290E8}" type="pres">
      <dgm:prSet presAssocID="{7F15CB8B-F20A-F04C-833D-A8BC761AF5BC}" presName="conn" presStyleLbl="parChTrans1D2" presStyleIdx="0" presStyleCnt="1"/>
      <dgm:spPr/>
    </dgm:pt>
    <dgm:pt modelId="{39FA8E0D-BE80-1E41-A89B-23D04998BF4E}" type="pres">
      <dgm:prSet presAssocID="{7F15CB8B-F20A-F04C-833D-A8BC761AF5BC}" presName="extraNode" presStyleLbl="node1" presStyleIdx="0" presStyleCnt="4"/>
      <dgm:spPr/>
    </dgm:pt>
    <dgm:pt modelId="{AA9DB426-0547-6F46-AC31-F81C611ADD95}" type="pres">
      <dgm:prSet presAssocID="{7F15CB8B-F20A-F04C-833D-A8BC761AF5BC}" presName="dstNode" presStyleLbl="node1" presStyleIdx="0" presStyleCnt="4"/>
      <dgm:spPr/>
    </dgm:pt>
    <dgm:pt modelId="{587E0078-2BA8-C84A-B908-E7981934B53F}" type="pres">
      <dgm:prSet presAssocID="{A26E989F-2E20-5D43-B2A1-20A1331771F4}" presName="text_1" presStyleLbl="node1" presStyleIdx="0" presStyleCnt="4">
        <dgm:presLayoutVars>
          <dgm:bulletEnabled val="1"/>
        </dgm:presLayoutVars>
      </dgm:prSet>
      <dgm:spPr/>
    </dgm:pt>
    <dgm:pt modelId="{EFDCB60B-5194-DF4D-BD3F-04AF677EAEB7}" type="pres">
      <dgm:prSet presAssocID="{A26E989F-2E20-5D43-B2A1-20A1331771F4}" presName="accent_1" presStyleCnt="0"/>
      <dgm:spPr/>
    </dgm:pt>
    <dgm:pt modelId="{55C7FBF7-E60C-9546-8C15-A7AFA2FDF30D}" type="pres">
      <dgm:prSet presAssocID="{A26E989F-2E20-5D43-B2A1-20A1331771F4}" presName="accentRepeatNode" presStyleLbl="solidFgAcc1" presStyleIdx="0" presStyleCnt="4"/>
      <dgm:spPr/>
    </dgm:pt>
    <dgm:pt modelId="{6E0832FD-B600-744F-86D2-1A2F59C6DEBF}" type="pres">
      <dgm:prSet presAssocID="{0A51B248-1F9F-8F4A-81E9-412DB875E400}" presName="text_2" presStyleLbl="node1" presStyleIdx="1" presStyleCnt="4">
        <dgm:presLayoutVars>
          <dgm:bulletEnabled val="1"/>
        </dgm:presLayoutVars>
      </dgm:prSet>
      <dgm:spPr/>
    </dgm:pt>
    <dgm:pt modelId="{14B9306A-DFF3-E34B-99F7-E836AADB0C83}" type="pres">
      <dgm:prSet presAssocID="{0A51B248-1F9F-8F4A-81E9-412DB875E400}" presName="accent_2" presStyleCnt="0"/>
      <dgm:spPr/>
    </dgm:pt>
    <dgm:pt modelId="{CCAA84C7-9A17-DB47-9EAC-5D67F3664E7F}" type="pres">
      <dgm:prSet presAssocID="{0A51B248-1F9F-8F4A-81E9-412DB875E400}" presName="accentRepeatNode" presStyleLbl="solidFgAcc1" presStyleIdx="1" presStyleCnt="4"/>
      <dgm:spPr/>
    </dgm:pt>
    <dgm:pt modelId="{23D07FF4-1DEB-4645-8088-38E8E97C252E}" type="pres">
      <dgm:prSet presAssocID="{FE64A6E3-DE19-F247-8B17-FCD192ED0555}" presName="text_3" presStyleLbl="node1" presStyleIdx="2" presStyleCnt="4">
        <dgm:presLayoutVars>
          <dgm:bulletEnabled val="1"/>
        </dgm:presLayoutVars>
      </dgm:prSet>
      <dgm:spPr/>
    </dgm:pt>
    <dgm:pt modelId="{872B5644-6E69-FD46-B74F-66A5E1C99E43}" type="pres">
      <dgm:prSet presAssocID="{FE64A6E3-DE19-F247-8B17-FCD192ED0555}" presName="accent_3" presStyleCnt="0"/>
      <dgm:spPr/>
    </dgm:pt>
    <dgm:pt modelId="{CB24E2CC-A5A4-FE47-8ABD-5B431277F612}" type="pres">
      <dgm:prSet presAssocID="{FE64A6E3-DE19-F247-8B17-FCD192ED0555}" presName="accentRepeatNode" presStyleLbl="solidFgAcc1" presStyleIdx="2" presStyleCnt="4"/>
      <dgm:spPr/>
    </dgm:pt>
    <dgm:pt modelId="{488E6113-AD1A-A147-9C88-9625D7198AB2}" type="pres">
      <dgm:prSet presAssocID="{4DD6EA7F-FEC2-194A-BDEF-5FFA72D78059}" presName="text_4" presStyleLbl="node1" presStyleIdx="3" presStyleCnt="4">
        <dgm:presLayoutVars>
          <dgm:bulletEnabled val="1"/>
        </dgm:presLayoutVars>
      </dgm:prSet>
      <dgm:spPr/>
    </dgm:pt>
    <dgm:pt modelId="{1B12E8BA-8F40-CF4A-9188-39E2C2719103}" type="pres">
      <dgm:prSet presAssocID="{4DD6EA7F-FEC2-194A-BDEF-5FFA72D78059}" presName="accent_4" presStyleCnt="0"/>
      <dgm:spPr/>
    </dgm:pt>
    <dgm:pt modelId="{C5B34F68-2755-664A-97AD-DD1D198E5FD6}" type="pres">
      <dgm:prSet presAssocID="{4DD6EA7F-FEC2-194A-BDEF-5FFA72D78059}" presName="accentRepeatNode" presStyleLbl="solidFgAcc1" presStyleIdx="3" presStyleCnt="4"/>
      <dgm:spPr/>
    </dgm:pt>
  </dgm:ptLst>
  <dgm:cxnLst>
    <dgm:cxn modelId="{E9B54917-7869-D94F-9B9A-17E0266C6726}" srcId="{7F15CB8B-F20A-F04C-833D-A8BC761AF5BC}" destId="{A26E989F-2E20-5D43-B2A1-20A1331771F4}" srcOrd="0" destOrd="0" parTransId="{66B1FEC2-5BEF-4A44-8122-F3B1329D8D4F}" sibTransId="{C51273F0-6F76-C149-BA70-E6A70479316C}"/>
    <dgm:cxn modelId="{AEEAFE38-2330-C748-93A9-7ECEA87B7E35}" type="presOf" srcId="{FE64A6E3-DE19-F247-8B17-FCD192ED0555}" destId="{23D07FF4-1DEB-4645-8088-38E8E97C252E}" srcOrd="0" destOrd="0" presId="urn:microsoft.com/office/officeart/2008/layout/VerticalCurvedList"/>
    <dgm:cxn modelId="{0800BA3A-A17F-904D-B49E-AC0EE8011396}" srcId="{7F15CB8B-F20A-F04C-833D-A8BC761AF5BC}" destId="{4DD6EA7F-FEC2-194A-BDEF-5FFA72D78059}" srcOrd="3" destOrd="0" parTransId="{6B5F6784-ECF9-7347-8794-753F784AF903}" sibTransId="{A531E80B-0ED4-D24B-9158-AC302B4BB8C8}"/>
    <dgm:cxn modelId="{D6FE0570-0283-444C-B0A7-8E5C7126DA00}" srcId="{7F15CB8B-F20A-F04C-833D-A8BC761AF5BC}" destId="{0A51B248-1F9F-8F4A-81E9-412DB875E400}" srcOrd="1" destOrd="0" parTransId="{084F339F-3BE2-BD4C-AF57-E25BFBA740A2}" sibTransId="{8487323C-5B65-1941-866B-8DA19AFBB8DE}"/>
    <dgm:cxn modelId="{C1485991-78B6-034B-B4ED-125B3B10DFC5}" type="presOf" srcId="{0A51B248-1F9F-8F4A-81E9-412DB875E400}" destId="{6E0832FD-B600-744F-86D2-1A2F59C6DEBF}" srcOrd="0" destOrd="0" presId="urn:microsoft.com/office/officeart/2008/layout/VerticalCurvedList"/>
    <dgm:cxn modelId="{714560A8-096A-E942-9388-CA21AA9CF67D}" type="presOf" srcId="{C51273F0-6F76-C149-BA70-E6A70479316C}" destId="{FD9584EA-6470-6D44-A3D5-ADC700B290E8}" srcOrd="0" destOrd="0" presId="urn:microsoft.com/office/officeart/2008/layout/VerticalCurvedList"/>
    <dgm:cxn modelId="{73C84CAD-9D01-0441-9028-B6D8C4F030C6}" type="presOf" srcId="{7F15CB8B-F20A-F04C-833D-A8BC761AF5BC}" destId="{F729308C-645B-1A41-BF7C-011EADA8A895}" srcOrd="0" destOrd="0" presId="urn:microsoft.com/office/officeart/2008/layout/VerticalCurvedList"/>
    <dgm:cxn modelId="{E30A8FBB-E8CF-364E-B2F6-0C702122D345}" srcId="{7F15CB8B-F20A-F04C-833D-A8BC761AF5BC}" destId="{FE64A6E3-DE19-F247-8B17-FCD192ED0555}" srcOrd="2" destOrd="0" parTransId="{E82DDAE2-5F46-E54D-8358-308BD4A64C5D}" sibTransId="{D97DF6C6-EE6C-A04C-8BBB-113BEFBB3955}"/>
    <dgm:cxn modelId="{EF3755E0-DAA5-334F-8A3E-CFA937882C6D}" type="presOf" srcId="{A26E989F-2E20-5D43-B2A1-20A1331771F4}" destId="{587E0078-2BA8-C84A-B908-E7981934B53F}" srcOrd="0" destOrd="0" presId="urn:microsoft.com/office/officeart/2008/layout/VerticalCurvedList"/>
    <dgm:cxn modelId="{28F731F2-4AD9-3549-A8BA-051D3FE0ECDC}" type="presOf" srcId="{4DD6EA7F-FEC2-194A-BDEF-5FFA72D78059}" destId="{488E6113-AD1A-A147-9C88-9625D7198AB2}" srcOrd="0" destOrd="0" presId="urn:microsoft.com/office/officeart/2008/layout/VerticalCurvedList"/>
    <dgm:cxn modelId="{04C3B3D7-6F29-844C-9FDB-DE7FBF2FACBC}" type="presParOf" srcId="{F729308C-645B-1A41-BF7C-011EADA8A895}" destId="{C6DE9EF9-CAB5-7F4F-933A-0884216E8209}" srcOrd="0" destOrd="0" presId="urn:microsoft.com/office/officeart/2008/layout/VerticalCurvedList"/>
    <dgm:cxn modelId="{90A3BADC-0F41-5341-8C27-B73A8BF37E4D}" type="presParOf" srcId="{C6DE9EF9-CAB5-7F4F-933A-0884216E8209}" destId="{7CDD6324-4AF8-1E4E-9F53-C525CD4953EE}" srcOrd="0" destOrd="0" presId="urn:microsoft.com/office/officeart/2008/layout/VerticalCurvedList"/>
    <dgm:cxn modelId="{A450B6F9-326C-1A4F-B01D-2609AAA6A36D}" type="presParOf" srcId="{7CDD6324-4AF8-1E4E-9F53-C525CD4953EE}" destId="{A18B8092-FF95-3C4B-8189-BC795B06E6BF}" srcOrd="0" destOrd="0" presId="urn:microsoft.com/office/officeart/2008/layout/VerticalCurvedList"/>
    <dgm:cxn modelId="{E570A622-B852-724D-B11C-DEEC256BB008}" type="presParOf" srcId="{7CDD6324-4AF8-1E4E-9F53-C525CD4953EE}" destId="{FD9584EA-6470-6D44-A3D5-ADC700B290E8}" srcOrd="1" destOrd="0" presId="urn:microsoft.com/office/officeart/2008/layout/VerticalCurvedList"/>
    <dgm:cxn modelId="{038DA6CB-4CDA-7B4C-9626-74162612EEDD}" type="presParOf" srcId="{7CDD6324-4AF8-1E4E-9F53-C525CD4953EE}" destId="{39FA8E0D-BE80-1E41-A89B-23D04998BF4E}" srcOrd="2" destOrd="0" presId="urn:microsoft.com/office/officeart/2008/layout/VerticalCurvedList"/>
    <dgm:cxn modelId="{8F42AD82-2081-1F40-A17C-AFADEAF4EBF2}" type="presParOf" srcId="{7CDD6324-4AF8-1E4E-9F53-C525CD4953EE}" destId="{AA9DB426-0547-6F46-AC31-F81C611ADD95}" srcOrd="3" destOrd="0" presId="urn:microsoft.com/office/officeart/2008/layout/VerticalCurvedList"/>
    <dgm:cxn modelId="{9C21764C-549C-1944-9EA0-9BAE212DC3A9}" type="presParOf" srcId="{C6DE9EF9-CAB5-7F4F-933A-0884216E8209}" destId="{587E0078-2BA8-C84A-B908-E7981934B53F}" srcOrd="1" destOrd="0" presId="urn:microsoft.com/office/officeart/2008/layout/VerticalCurvedList"/>
    <dgm:cxn modelId="{CF83DC47-4866-1542-A30C-65F25810D723}" type="presParOf" srcId="{C6DE9EF9-CAB5-7F4F-933A-0884216E8209}" destId="{EFDCB60B-5194-DF4D-BD3F-04AF677EAEB7}" srcOrd="2" destOrd="0" presId="urn:microsoft.com/office/officeart/2008/layout/VerticalCurvedList"/>
    <dgm:cxn modelId="{BCE4AAA8-839F-334D-B963-F7F2CB3F77B4}" type="presParOf" srcId="{EFDCB60B-5194-DF4D-BD3F-04AF677EAEB7}" destId="{55C7FBF7-E60C-9546-8C15-A7AFA2FDF30D}" srcOrd="0" destOrd="0" presId="urn:microsoft.com/office/officeart/2008/layout/VerticalCurvedList"/>
    <dgm:cxn modelId="{A11E47C7-D00A-7649-AD7E-3D8A8E588A3D}" type="presParOf" srcId="{C6DE9EF9-CAB5-7F4F-933A-0884216E8209}" destId="{6E0832FD-B600-744F-86D2-1A2F59C6DEBF}" srcOrd="3" destOrd="0" presId="urn:microsoft.com/office/officeart/2008/layout/VerticalCurvedList"/>
    <dgm:cxn modelId="{AA5EFD72-FA06-5E4C-B9A0-1287B4CF5918}" type="presParOf" srcId="{C6DE9EF9-CAB5-7F4F-933A-0884216E8209}" destId="{14B9306A-DFF3-E34B-99F7-E836AADB0C83}" srcOrd="4" destOrd="0" presId="urn:microsoft.com/office/officeart/2008/layout/VerticalCurvedList"/>
    <dgm:cxn modelId="{516028CB-D069-D347-BD91-62708263FC60}" type="presParOf" srcId="{14B9306A-DFF3-E34B-99F7-E836AADB0C83}" destId="{CCAA84C7-9A17-DB47-9EAC-5D67F3664E7F}" srcOrd="0" destOrd="0" presId="urn:microsoft.com/office/officeart/2008/layout/VerticalCurvedList"/>
    <dgm:cxn modelId="{26D9A26D-8B90-9F4E-9E91-C4128CD0285E}" type="presParOf" srcId="{C6DE9EF9-CAB5-7F4F-933A-0884216E8209}" destId="{23D07FF4-1DEB-4645-8088-38E8E97C252E}" srcOrd="5" destOrd="0" presId="urn:microsoft.com/office/officeart/2008/layout/VerticalCurvedList"/>
    <dgm:cxn modelId="{39E59561-E780-354F-A7CD-82660FB0A9D1}" type="presParOf" srcId="{C6DE9EF9-CAB5-7F4F-933A-0884216E8209}" destId="{872B5644-6E69-FD46-B74F-66A5E1C99E43}" srcOrd="6" destOrd="0" presId="urn:microsoft.com/office/officeart/2008/layout/VerticalCurvedList"/>
    <dgm:cxn modelId="{58A395B5-ADA1-0947-B936-98195AF56296}" type="presParOf" srcId="{872B5644-6E69-FD46-B74F-66A5E1C99E43}" destId="{CB24E2CC-A5A4-FE47-8ABD-5B431277F612}" srcOrd="0" destOrd="0" presId="urn:microsoft.com/office/officeart/2008/layout/VerticalCurvedList"/>
    <dgm:cxn modelId="{6ED992AF-7CC2-DE41-A185-AC8C3E49E0B5}" type="presParOf" srcId="{C6DE9EF9-CAB5-7F4F-933A-0884216E8209}" destId="{488E6113-AD1A-A147-9C88-9625D7198AB2}" srcOrd="7" destOrd="0" presId="urn:microsoft.com/office/officeart/2008/layout/VerticalCurvedList"/>
    <dgm:cxn modelId="{D22ABEC4-9789-F94B-B910-83653244CDA0}" type="presParOf" srcId="{C6DE9EF9-CAB5-7F4F-933A-0884216E8209}" destId="{1B12E8BA-8F40-CF4A-9188-39E2C2719103}" srcOrd="8" destOrd="0" presId="urn:microsoft.com/office/officeart/2008/layout/VerticalCurvedList"/>
    <dgm:cxn modelId="{0C54F226-23D2-3243-BAF6-02461B57AFCF}" type="presParOf" srcId="{1B12E8BA-8F40-CF4A-9188-39E2C2719103}" destId="{C5B34F68-2755-664A-97AD-DD1D198E5FD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003B35-EF28-2640-A662-051C10ADE0BD}" type="doc">
      <dgm:prSet loTypeId="urn:microsoft.com/office/officeart/2005/8/layout/vList6" loCatId="" qsTypeId="urn:microsoft.com/office/officeart/2005/8/quickstyle/simple1" qsCatId="simple" csTypeId="urn:microsoft.com/office/officeart/2005/8/colors/accent1_2" csCatId="accent1" phldr="1"/>
      <dgm:spPr/>
      <dgm:t>
        <a:bodyPr/>
        <a:lstStyle/>
        <a:p>
          <a:endParaRPr lang="en-US"/>
        </a:p>
      </dgm:t>
    </dgm:pt>
    <dgm:pt modelId="{DBB19CAF-C8A4-B242-B3F9-C5DE489CEEFB}">
      <dgm:prSet phldrT="[Text]"/>
      <dgm:spPr/>
      <dgm:t>
        <a:bodyPr/>
        <a:lstStyle/>
        <a:p>
          <a:r>
            <a:rPr lang="en-US" dirty="0"/>
            <a:t>Hypothesize</a:t>
          </a:r>
        </a:p>
      </dgm:t>
    </dgm:pt>
    <dgm:pt modelId="{8BC4C239-D9D4-5246-AFD5-4F767D99A8E5}" type="parTrans" cxnId="{4041C8F8-66C9-264E-BEE2-7BEEC3E2BEDA}">
      <dgm:prSet/>
      <dgm:spPr/>
      <dgm:t>
        <a:bodyPr/>
        <a:lstStyle/>
        <a:p>
          <a:endParaRPr lang="en-US"/>
        </a:p>
      </dgm:t>
    </dgm:pt>
    <dgm:pt modelId="{17639357-AACC-3B46-A536-99B9F67384E6}" type="sibTrans" cxnId="{4041C8F8-66C9-264E-BEE2-7BEEC3E2BEDA}">
      <dgm:prSet/>
      <dgm:spPr/>
      <dgm:t>
        <a:bodyPr/>
        <a:lstStyle/>
        <a:p>
          <a:endParaRPr lang="en-US"/>
        </a:p>
      </dgm:t>
    </dgm:pt>
    <dgm:pt modelId="{311F4857-3157-254C-AB77-DB8FE39F2071}">
      <dgm:prSet phldrT="[Text]"/>
      <dgm:spPr/>
      <dgm:t>
        <a:bodyPr/>
        <a:lstStyle/>
        <a:p>
          <a:r>
            <a:rPr lang="en-US" dirty="0"/>
            <a:t>What do we think will happen when we do ‘X’?</a:t>
          </a:r>
        </a:p>
      </dgm:t>
    </dgm:pt>
    <dgm:pt modelId="{636AE317-8207-E740-9C79-E78E1AE81EBF}" type="parTrans" cxnId="{1FC02DDB-78CB-7B4E-BB58-0E45933CA0C7}">
      <dgm:prSet/>
      <dgm:spPr/>
      <dgm:t>
        <a:bodyPr/>
        <a:lstStyle/>
        <a:p>
          <a:endParaRPr lang="en-US"/>
        </a:p>
      </dgm:t>
    </dgm:pt>
    <dgm:pt modelId="{69C075D8-6FA0-E049-A484-7966141FFE19}" type="sibTrans" cxnId="{1FC02DDB-78CB-7B4E-BB58-0E45933CA0C7}">
      <dgm:prSet/>
      <dgm:spPr/>
      <dgm:t>
        <a:bodyPr/>
        <a:lstStyle/>
        <a:p>
          <a:endParaRPr lang="en-US"/>
        </a:p>
      </dgm:t>
    </dgm:pt>
    <dgm:pt modelId="{C6493EB2-02EE-6242-85B4-715524A6CF48}">
      <dgm:prSet phldrT="[Text]"/>
      <dgm:spPr/>
      <dgm:t>
        <a:bodyPr/>
        <a:lstStyle/>
        <a:p>
          <a:r>
            <a:rPr lang="en-US" dirty="0"/>
            <a:t>Test</a:t>
          </a:r>
        </a:p>
      </dgm:t>
    </dgm:pt>
    <dgm:pt modelId="{E7004B59-4CE8-B34C-9A3E-80A99F2E6730}" type="parTrans" cxnId="{F6801E97-7FCC-5E40-B657-15CC5098F1C0}">
      <dgm:prSet/>
      <dgm:spPr/>
      <dgm:t>
        <a:bodyPr/>
        <a:lstStyle/>
        <a:p>
          <a:endParaRPr lang="en-US"/>
        </a:p>
      </dgm:t>
    </dgm:pt>
    <dgm:pt modelId="{208659F4-9E25-1E44-9FC0-989F45A9FA11}" type="sibTrans" cxnId="{F6801E97-7FCC-5E40-B657-15CC5098F1C0}">
      <dgm:prSet/>
      <dgm:spPr/>
      <dgm:t>
        <a:bodyPr/>
        <a:lstStyle/>
        <a:p>
          <a:endParaRPr lang="en-US"/>
        </a:p>
      </dgm:t>
    </dgm:pt>
    <dgm:pt modelId="{C50FD89D-B9C8-3642-B178-1528CD6C3185}">
      <dgm:prSet phldrT="[Text]"/>
      <dgm:spPr/>
      <dgm:t>
        <a:bodyPr/>
        <a:lstStyle/>
        <a:p>
          <a:r>
            <a:rPr lang="en-US" dirty="0"/>
            <a:t>Test our hypothesis</a:t>
          </a:r>
        </a:p>
      </dgm:t>
    </dgm:pt>
    <dgm:pt modelId="{F0CBAAA5-1457-F142-B6BB-9599968E6519}" type="parTrans" cxnId="{4148EF32-D8B3-1B4F-97FD-3B34745DB9E0}">
      <dgm:prSet/>
      <dgm:spPr/>
      <dgm:t>
        <a:bodyPr/>
        <a:lstStyle/>
        <a:p>
          <a:endParaRPr lang="en-US"/>
        </a:p>
      </dgm:t>
    </dgm:pt>
    <dgm:pt modelId="{A3B7820C-52E0-3E4E-B2EA-577AF3218E08}" type="sibTrans" cxnId="{4148EF32-D8B3-1B4F-97FD-3B34745DB9E0}">
      <dgm:prSet/>
      <dgm:spPr/>
      <dgm:t>
        <a:bodyPr/>
        <a:lstStyle/>
        <a:p>
          <a:endParaRPr lang="en-US"/>
        </a:p>
      </dgm:t>
    </dgm:pt>
    <dgm:pt modelId="{CE14F553-EBC7-3443-9687-F8C19F1B8AA2}">
      <dgm:prSet phldrT="[Text]"/>
      <dgm:spPr/>
      <dgm:t>
        <a:bodyPr/>
        <a:lstStyle/>
        <a:p>
          <a:r>
            <a:rPr lang="en-US" dirty="0"/>
            <a:t>Evaluate</a:t>
          </a:r>
        </a:p>
      </dgm:t>
    </dgm:pt>
    <dgm:pt modelId="{BF714CCC-0F17-DB4E-AEEB-39EAD70F5126}" type="parTrans" cxnId="{7FD2F7B6-969D-F642-B3E6-CBFDF25E4B27}">
      <dgm:prSet/>
      <dgm:spPr/>
      <dgm:t>
        <a:bodyPr/>
        <a:lstStyle/>
        <a:p>
          <a:endParaRPr lang="en-US"/>
        </a:p>
      </dgm:t>
    </dgm:pt>
    <dgm:pt modelId="{55F23204-EFFC-6445-8921-4D00C4F53494}" type="sibTrans" cxnId="{7FD2F7B6-969D-F642-B3E6-CBFDF25E4B27}">
      <dgm:prSet/>
      <dgm:spPr/>
      <dgm:t>
        <a:bodyPr/>
        <a:lstStyle/>
        <a:p>
          <a:endParaRPr lang="en-US"/>
        </a:p>
      </dgm:t>
    </dgm:pt>
    <dgm:pt modelId="{7869D2F8-8048-294C-9A55-2741C364AE02}">
      <dgm:prSet phldrT="[Text]"/>
      <dgm:spPr/>
      <dgm:t>
        <a:bodyPr/>
        <a:lstStyle/>
        <a:p>
          <a:r>
            <a:rPr lang="en-US" dirty="0"/>
            <a:t>What do the results indicate? </a:t>
          </a:r>
        </a:p>
      </dgm:t>
    </dgm:pt>
    <dgm:pt modelId="{08CC4F8F-A28B-2B44-B432-85556172681B}" type="parTrans" cxnId="{F6D78C9B-59C3-3047-B75B-A3ADB50EFCBE}">
      <dgm:prSet/>
      <dgm:spPr/>
      <dgm:t>
        <a:bodyPr/>
        <a:lstStyle/>
        <a:p>
          <a:endParaRPr lang="en-US"/>
        </a:p>
      </dgm:t>
    </dgm:pt>
    <dgm:pt modelId="{B7074E2C-C36E-184B-9ECE-CBB5AAA7DC1C}" type="sibTrans" cxnId="{F6D78C9B-59C3-3047-B75B-A3ADB50EFCBE}">
      <dgm:prSet/>
      <dgm:spPr/>
      <dgm:t>
        <a:bodyPr/>
        <a:lstStyle/>
        <a:p>
          <a:endParaRPr lang="en-US"/>
        </a:p>
      </dgm:t>
    </dgm:pt>
    <dgm:pt modelId="{432CE537-8C00-3645-AF19-0B624054D06C}">
      <dgm:prSet phldrT="[Text]"/>
      <dgm:spPr/>
      <dgm:t>
        <a:bodyPr/>
        <a:lstStyle/>
        <a:p>
          <a:r>
            <a:rPr lang="en-US" dirty="0"/>
            <a:t>What is our follow-up?</a:t>
          </a:r>
        </a:p>
      </dgm:t>
    </dgm:pt>
    <dgm:pt modelId="{798620EE-8387-EE4C-90CB-AA778DFF9E80}" type="parTrans" cxnId="{383C6EE2-B4FF-E440-B0CF-6285FB72DC32}">
      <dgm:prSet/>
      <dgm:spPr/>
      <dgm:t>
        <a:bodyPr/>
        <a:lstStyle/>
        <a:p>
          <a:endParaRPr lang="en-US"/>
        </a:p>
      </dgm:t>
    </dgm:pt>
    <dgm:pt modelId="{1971F179-B54C-E54D-9CC5-11A683917F4F}" type="sibTrans" cxnId="{383C6EE2-B4FF-E440-B0CF-6285FB72DC32}">
      <dgm:prSet/>
      <dgm:spPr/>
      <dgm:t>
        <a:bodyPr/>
        <a:lstStyle/>
        <a:p>
          <a:endParaRPr lang="en-US"/>
        </a:p>
      </dgm:t>
    </dgm:pt>
    <dgm:pt modelId="{A74DFBA8-7EDD-EF45-A2BD-DAB8C7977A60}" type="pres">
      <dgm:prSet presAssocID="{8C003B35-EF28-2640-A662-051C10ADE0BD}" presName="Name0" presStyleCnt="0">
        <dgm:presLayoutVars>
          <dgm:dir/>
          <dgm:animLvl val="lvl"/>
          <dgm:resizeHandles/>
        </dgm:presLayoutVars>
      </dgm:prSet>
      <dgm:spPr/>
    </dgm:pt>
    <dgm:pt modelId="{F09E0394-4E2E-A04A-85DB-278C33650C6D}" type="pres">
      <dgm:prSet presAssocID="{DBB19CAF-C8A4-B242-B3F9-C5DE489CEEFB}" presName="linNode" presStyleCnt="0"/>
      <dgm:spPr/>
    </dgm:pt>
    <dgm:pt modelId="{76EE4160-2AEE-5D46-9446-C3EE74CE5EBC}" type="pres">
      <dgm:prSet presAssocID="{DBB19CAF-C8A4-B242-B3F9-C5DE489CEEFB}" presName="parentShp" presStyleLbl="node1" presStyleIdx="0" presStyleCnt="3">
        <dgm:presLayoutVars>
          <dgm:bulletEnabled val="1"/>
        </dgm:presLayoutVars>
      </dgm:prSet>
      <dgm:spPr/>
    </dgm:pt>
    <dgm:pt modelId="{370CAA3C-8EF5-714B-9C40-F36F5E27D9EA}" type="pres">
      <dgm:prSet presAssocID="{DBB19CAF-C8A4-B242-B3F9-C5DE489CEEFB}" presName="childShp" presStyleLbl="bgAccFollowNode1" presStyleIdx="0" presStyleCnt="3">
        <dgm:presLayoutVars>
          <dgm:bulletEnabled val="1"/>
        </dgm:presLayoutVars>
      </dgm:prSet>
      <dgm:spPr/>
    </dgm:pt>
    <dgm:pt modelId="{4FE8DF98-7CA4-C14C-A777-92773EBA0E6B}" type="pres">
      <dgm:prSet presAssocID="{17639357-AACC-3B46-A536-99B9F67384E6}" presName="spacing" presStyleCnt="0"/>
      <dgm:spPr/>
    </dgm:pt>
    <dgm:pt modelId="{ABEAA105-3042-5B45-A7BA-AC879041B883}" type="pres">
      <dgm:prSet presAssocID="{C6493EB2-02EE-6242-85B4-715524A6CF48}" presName="linNode" presStyleCnt="0"/>
      <dgm:spPr/>
    </dgm:pt>
    <dgm:pt modelId="{93B467F1-D02E-E345-884A-1B48C9BF6ED4}" type="pres">
      <dgm:prSet presAssocID="{C6493EB2-02EE-6242-85B4-715524A6CF48}" presName="parentShp" presStyleLbl="node1" presStyleIdx="1" presStyleCnt="3">
        <dgm:presLayoutVars>
          <dgm:bulletEnabled val="1"/>
        </dgm:presLayoutVars>
      </dgm:prSet>
      <dgm:spPr/>
    </dgm:pt>
    <dgm:pt modelId="{E6189BCF-2088-2C4A-AF2B-4842FB79BBAF}" type="pres">
      <dgm:prSet presAssocID="{C6493EB2-02EE-6242-85B4-715524A6CF48}" presName="childShp" presStyleLbl="bgAccFollowNode1" presStyleIdx="1" presStyleCnt="3">
        <dgm:presLayoutVars>
          <dgm:bulletEnabled val="1"/>
        </dgm:presLayoutVars>
      </dgm:prSet>
      <dgm:spPr/>
    </dgm:pt>
    <dgm:pt modelId="{8394E342-F288-264A-B0DB-03C73AA9FE59}" type="pres">
      <dgm:prSet presAssocID="{208659F4-9E25-1E44-9FC0-989F45A9FA11}" presName="spacing" presStyleCnt="0"/>
      <dgm:spPr/>
    </dgm:pt>
    <dgm:pt modelId="{D7BE24EA-9053-E04A-9769-01027E04FC85}" type="pres">
      <dgm:prSet presAssocID="{CE14F553-EBC7-3443-9687-F8C19F1B8AA2}" presName="linNode" presStyleCnt="0"/>
      <dgm:spPr/>
    </dgm:pt>
    <dgm:pt modelId="{CEC81B97-3FAE-A744-BD02-C4F75A48EB0D}" type="pres">
      <dgm:prSet presAssocID="{CE14F553-EBC7-3443-9687-F8C19F1B8AA2}" presName="parentShp" presStyleLbl="node1" presStyleIdx="2" presStyleCnt="3">
        <dgm:presLayoutVars>
          <dgm:bulletEnabled val="1"/>
        </dgm:presLayoutVars>
      </dgm:prSet>
      <dgm:spPr/>
    </dgm:pt>
    <dgm:pt modelId="{3A85D9D5-38FA-EC43-96B0-DFF25446BAD1}" type="pres">
      <dgm:prSet presAssocID="{CE14F553-EBC7-3443-9687-F8C19F1B8AA2}" presName="childShp" presStyleLbl="bgAccFollowNode1" presStyleIdx="2" presStyleCnt="3">
        <dgm:presLayoutVars>
          <dgm:bulletEnabled val="1"/>
        </dgm:presLayoutVars>
      </dgm:prSet>
      <dgm:spPr/>
    </dgm:pt>
  </dgm:ptLst>
  <dgm:cxnLst>
    <dgm:cxn modelId="{7A40CE30-6D68-424E-BBB6-5C02360C1306}" type="presOf" srcId="{311F4857-3157-254C-AB77-DB8FE39F2071}" destId="{370CAA3C-8EF5-714B-9C40-F36F5E27D9EA}" srcOrd="0" destOrd="0" presId="urn:microsoft.com/office/officeart/2005/8/layout/vList6"/>
    <dgm:cxn modelId="{4148EF32-D8B3-1B4F-97FD-3B34745DB9E0}" srcId="{C6493EB2-02EE-6242-85B4-715524A6CF48}" destId="{C50FD89D-B9C8-3642-B178-1528CD6C3185}" srcOrd="0" destOrd="0" parTransId="{F0CBAAA5-1457-F142-B6BB-9599968E6519}" sibTransId="{A3B7820C-52E0-3E4E-B2EA-577AF3218E08}"/>
    <dgm:cxn modelId="{9A7C1A41-B01F-484A-AD1B-B0EDBDFB7E3D}" type="presOf" srcId="{C50FD89D-B9C8-3642-B178-1528CD6C3185}" destId="{E6189BCF-2088-2C4A-AF2B-4842FB79BBAF}" srcOrd="0" destOrd="0" presId="urn:microsoft.com/office/officeart/2005/8/layout/vList6"/>
    <dgm:cxn modelId="{52F5F746-5D3F-EC4D-B1C9-43E2E4FA5897}" type="presOf" srcId="{8C003B35-EF28-2640-A662-051C10ADE0BD}" destId="{A74DFBA8-7EDD-EF45-A2BD-DAB8C7977A60}" srcOrd="0" destOrd="0" presId="urn:microsoft.com/office/officeart/2005/8/layout/vList6"/>
    <dgm:cxn modelId="{F88B6759-30E0-364C-9E0A-5F55EF6D1A55}" type="presOf" srcId="{C6493EB2-02EE-6242-85B4-715524A6CF48}" destId="{93B467F1-D02E-E345-884A-1B48C9BF6ED4}" srcOrd="0" destOrd="0" presId="urn:microsoft.com/office/officeart/2005/8/layout/vList6"/>
    <dgm:cxn modelId="{3668135A-8A10-3D48-9351-0EFBB933B951}" type="presOf" srcId="{CE14F553-EBC7-3443-9687-F8C19F1B8AA2}" destId="{CEC81B97-3FAE-A744-BD02-C4F75A48EB0D}" srcOrd="0" destOrd="0" presId="urn:microsoft.com/office/officeart/2005/8/layout/vList6"/>
    <dgm:cxn modelId="{F6801E97-7FCC-5E40-B657-15CC5098F1C0}" srcId="{8C003B35-EF28-2640-A662-051C10ADE0BD}" destId="{C6493EB2-02EE-6242-85B4-715524A6CF48}" srcOrd="1" destOrd="0" parTransId="{E7004B59-4CE8-B34C-9A3E-80A99F2E6730}" sibTransId="{208659F4-9E25-1E44-9FC0-989F45A9FA11}"/>
    <dgm:cxn modelId="{F6D78C9B-59C3-3047-B75B-A3ADB50EFCBE}" srcId="{CE14F553-EBC7-3443-9687-F8C19F1B8AA2}" destId="{7869D2F8-8048-294C-9A55-2741C364AE02}" srcOrd="0" destOrd="0" parTransId="{08CC4F8F-A28B-2B44-B432-85556172681B}" sibTransId="{B7074E2C-C36E-184B-9ECE-CBB5AAA7DC1C}"/>
    <dgm:cxn modelId="{936528AF-A504-CC49-BDE1-2B1651766F17}" type="presOf" srcId="{432CE537-8C00-3645-AF19-0B624054D06C}" destId="{3A85D9D5-38FA-EC43-96B0-DFF25446BAD1}" srcOrd="0" destOrd="1" presId="urn:microsoft.com/office/officeart/2005/8/layout/vList6"/>
    <dgm:cxn modelId="{7FD2F7B6-969D-F642-B3E6-CBFDF25E4B27}" srcId="{8C003B35-EF28-2640-A662-051C10ADE0BD}" destId="{CE14F553-EBC7-3443-9687-F8C19F1B8AA2}" srcOrd="2" destOrd="0" parTransId="{BF714CCC-0F17-DB4E-AEEB-39EAD70F5126}" sibTransId="{55F23204-EFFC-6445-8921-4D00C4F53494}"/>
    <dgm:cxn modelId="{6ACE57D9-3910-1D4B-9F8F-0B600517B0D4}" type="presOf" srcId="{DBB19CAF-C8A4-B242-B3F9-C5DE489CEEFB}" destId="{76EE4160-2AEE-5D46-9446-C3EE74CE5EBC}" srcOrd="0" destOrd="0" presId="urn:microsoft.com/office/officeart/2005/8/layout/vList6"/>
    <dgm:cxn modelId="{1FC02DDB-78CB-7B4E-BB58-0E45933CA0C7}" srcId="{DBB19CAF-C8A4-B242-B3F9-C5DE489CEEFB}" destId="{311F4857-3157-254C-AB77-DB8FE39F2071}" srcOrd="0" destOrd="0" parTransId="{636AE317-8207-E740-9C79-E78E1AE81EBF}" sibTransId="{69C075D8-6FA0-E049-A484-7966141FFE19}"/>
    <dgm:cxn modelId="{383C6EE2-B4FF-E440-B0CF-6285FB72DC32}" srcId="{CE14F553-EBC7-3443-9687-F8C19F1B8AA2}" destId="{432CE537-8C00-3645-AF19-0B624054D06C}" srcOrd="1" destOrd="0" parTransId="{798620EE-8387-EE4C-90CB-AA778DFF9E80}" sibTransId="{1971F179-B54C-E54D-9CC5-11A683917F4F}"/>
    <dgm:cxn modelId="{40C5D9EB-AC85-4444-A4F8-4CD166936B8A}" type="presOf" srcId="{7869D2F8-8048-294C-9A55-2741C364AE02}" destId="{3A85D9D5-38FA-EC43-96B0-DFF25446BAD1}" srcOrd="0" destOrd="0" presId="urn:microsoft.com/office/officeart/2005/8/layout/vList6"/>
    <dgm:cxn modelId="{4041C8F8-66C9-264E-BEE2-7BEEC3E2BEDA}" srcId="{8C003B35-EF28-2640-A662-051C10ADE0BD}" destId="{DBB19CAF-C8A4-B242-B3F9-C5DE489CEEFB}" srcOrd="0" destOrd="0" parTransId="{8BC4C239-D9D4-5246-AFD5-4F767D99A8E5}" sibTransId="{17639357-AACC-3B46-A536-99B9F67384E6}"/>
    <dgm:cxn modelId="{1E160A71-0304-534E-A88D-6FE877386B1F}" type="presParOf" srcId="{A74DFBA8-7EDD-EF45-A2BD-DAB8C7977A60}" destId="{F09E0394-4E2E-A04A-85DB-278C33650C6D}" srcOrd="0" destOrd="0" presId="urn:microsoft.com/office/officeart/2005/8/layout/vList6"/>
    <dgm:cxn modelId="{50A06F97-41F2-644D-BF0F-B1FFFD4B6121}" type="presParOf" srcId="{F09E0394-4E2E-A04A-85DB-278C33650C6D}" destId="{76EE4160-2AEE-5D46-9446-C3EE74CE5EBC}" srcOrd="0" destOrd="0" presId="urn:microsoft.com/office/officeart/2005/8/layout/vList6"/>
    <dgm:cxn modelId="{392EA14A-C96D-CC4A-B58B-0D934BCF50AD}" type="presParOf" srcId="{F09E0394-4E2E-A04A-85DB-278C33650C6D}" destId="{370CAA3C-8EF5-714B-9C40-F36F5E27D9EA}" srcOrd="1" destOrd="0" presId="urn:microsoft.com/office/officeart/2005/8/layout/vList6"/>
    <dgm:cxn modelId="{D6F5AE91-28D2-5642-8718-AEB70009695D}" type="presParOf" srcId="{A74DFBA8-7EDD-EF45-A2BD-DAB8C7977A60}" destId="{4FE8DF98-7CA4-C14C-A777-92773EBA0E6B}" srcOrd="1" destOrd="0" presId="urn:microsoft.com/office/officeart/2005/8/layout/vList6"/>
    <dgm:cxn modelId="{CF107F24-0D0E-D64F-BF12-1669399794BB}" type="presParOf" srcId="{A74DFBA8-7EDD-EF45-A2BD-DAB8C7977A60}" destId="{ABEAA105-3042-5B45-A7BA-AC879041B883}" srcOrd="2" destOrd="0" presId="urn:microsoft.com/office/officeart/2005/8/layout/vList6"/>
    <dgm:cxn modelId="{10901CCD-8BC3-8E42-97D9-E8A5408D3A56}" type="presParOf" srcId="{ABEAA105-3042-5B45-A7BA-AC879041B883}" destId="{93B467F1-D02E-E345-884A-1B48C9BF6ED4}" srcOrd="0" destOrd="0" presId="urn:microsoft.com/office/officeart/2005/8/layout/vList6"/>
    <dgm:cxn modelId="{1B8E1523-413B-964D-AC5A-AF3540CECE7B}" type="presParOf" srcId="{ABEAA105-3042-5B45-A7BA-AC879041B883}" destId="{E6189BCF-2088-2C4A-AF2B-4842FB79BBAF}" srcOrd="1" destOrd="0" presId="urn:microsoft.com/office/officeart/2005/8/layout/vList6"/>
    <dgm:cxn modelId="{E2ECE3AF-77A5-CF4B-A3F5-B07BB143EC8D}" type="presParOf" srcId="{A74DFBA8-7EDD-EF45-A2BD-DAB8C7977A60}" destId="{8394E342-F288-264A-B0DB-03C73AA9FE59}" srcOrd="3" destOrd="0" presId="urn:microsoft.com/office/officeart/2005/8/layout/vList6"/>
    <dgm:cxn modelId="{BA7CFF07-4894-7948-A7E6-15EF9C0BE390}" type="presParOf" srcId="{A74DFBA8-7EDD-EF45-A2BD-DAB8C7977A60}" destId="{D7BE24EA-9053-E04A-9769-01027E04FC85}" srcOrd="4" destOrd="0" presId="urn:microsoft.com/office/officeart/2005/8/layout/vList6"/>
    <dgm:cxn modelId="{8C46DB2B-67CE-D242-A698-A6D4B8231DFB}" type="presParOf" srcId="{D7BE24EA-9053-E04A-9769-01027E04FC85}" destId="{CEC81B97-3FAE-A744-BD02-C4F75A48EB0D}" srcOrd="0" destOrd="0" presId="urn:microsoft.com/office/officeart/2005/8/layout/vList6"/>
    <dgm:cxn modelId="{ADAD4880-F289-FB45-8A31-40A75FF9D5AE}" type="presParOf" srcId="{D7BE24EA-9053-E04A-9769-01027E04FC85}" destId="{3A85D9D5-38FA-EC43-96B0-DFF25446BAD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F51E84-503C-2548-894B-35F918C5BC22}"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1ED11FA4-1EC5-EA44-98FA-B4350CCD5223}">
      <dgm:prSet phldrT="[Text]"/>
      <dgm:spPr/>
      <dgm:t>
        <a:bodyPr/>
        <a:lstStyle/>
        <a:p>
          <a:r>
            <a:rPr lang="en-US" dirty="0"/>
            <a:t>Mobile</a:t>
          </a:r>
        </a:p>
      </dgm:t>
    </dgm:pt>
    <dgm:pt modelId="{9545113C-BD57-BA45-AEEF-C445D7D37AFE}" type="parTrans" cxnId="{FAB77714-D59C-C94E-BE11-7F148CA2D65B}">
      <dgm:prSet/>
      <dgm:spPr/>
      <dgm:t>
        <a:bodyPr/>
        <a:lstStyle/>
        <a:p>
          <a:endParaRPr lang="en-US"/>
        </a:p>
      </dgm:t>
    </dgm:pt>
    <dgm:pt modelId="{0E0C6C26-7204-114B-94B6-8B34ED22C390}" type="sibTrans" cxnId="{FAB77714-D59C-C94E-BE11-7F148CA2D65B}">
      <dgm:prSet/>
      <dgm:spPr/>
      <dgm:t>
        <a:bodyPr/>
        <a:lstStyle/>
        <a:p>
          <a:endParaRPr lang="en-US"/>
        </a:p>
      </dgm:t>
    </dgm:pt>
    <dgm:pt modelId="{66E05340-0B97-5D4F-B563-807997883FBD}">
      <dgm:prSet phldrT="[Text]"/>
      <dgm:spPr/>
      <dgm:t>
        <a:bodyPr/>
        <a:lstStyle/>
        <a:p>
          <a:r>
            <a:rPr lang="en-US" b="1" dirty="0"/>
            <a:t>Hypothesize:</a:t>
          </a:r>
          <a:r>
            <a:rPr lang="en-US" b="0" baseline="0" dirty="0"/>
            <a:t> Integrate Google account sign-up and login to reduce customer loss</a:t>
          </a:r>
          <a:endParaRPr lang="en-US" b="1" dirty="0"/>
        </a:p>
      </dgm:t>
    </dgm:pt>
    <dgm:pt modelId="{2F2C81B6-1813-464D-AA2E-EF6B96D0C8F5}" type="parTrans" cxnId="{510098D7-553F-7A48-AABA-7B94E3D4197B}">
      <dgm:prSet/>
      <dgm:spPr/>
      <dgm:t>
        <a:bodyPr/>
        <a:lstStyle/>
        <a:p>
          <a:endParaRPr lang="en-US"/>
        </a:p>
      </dgm:t>
    </dgm:pt>
    <dgm:pt modelId="{820155F8-F974-2A44-9C57-20E6F6DC9645}" type="sibTrans" cxnId="{510098D7-553F-7A48-AABA-7B94E3D4197B}">
      <dgm:prSet/>
      <dgm:spPr/>
      <dgm:t>
        <a:bodyPr/>
        <a:lstStyle/>
        <a:p>
          <a:endParaRPr lang="en-US"/>
        </a:p>
      </dgm:t>
    </dgm:pt>
    <dgm:pt modelId="{D725D815-6662-004B-B8BC-F81EE1EEBC52}">
      <dgm:prSet phldrT="[Text]"/>
      <dgm:spPr/>
      <dgm:t>
        <a:bodyPr/>
        <a:lstStyle/>
        <a:p>
          <a:r>
            <a:rPr lang="en-US" b="1" dirty="0"/>
            <a:t>Evaluate:</a:t>
          </a:r>
          <a:r>
            <a:rPr lang="en-US" b="1" baseline="0" dirty="0"/>
            <a:t> </a:t>
          </a:r>
          <a:r>
            <a:rPr lang="en-US" b="0" baseline="0" dirty="0"/>
            <a:t>Results are inconclusive – gather more data</a:t>
          </a:r>
          <a:endParaRPr lang="en-US" b="1" dirty="0"/>
        </a:p>
      </dgm:t>
    </dgm:pt>
    <dgm:pt modelId="{D2249DFD-6F81-E046-9EB1-030072DEE520}" type="parTrans" cxnId="{9A77A3E5-018A-674E-BB30-4F015C73A893}">
      <dgm:prSet/>
      <dgm:spPr/>
      <dgm:t>
        <a:bodyPr/>
        <a:lstStyle/>
        <a:p>
          <a:endParaRPr lang="en-US"/>
        </a:p>
      </dgm:t>
    </dgm:pt>
    <dgm:pt modelId="{EE9F874B-259D-F146-B62B-4B5D8B81E1A9}" type="sibTrans" cxnId="{9A77A3E5-018A-674E-BB30-4F015C73A893}">
      <dgm:prSet/>
      <dgm:spPr/>
      <dgm:t>
        <a:bodyPr/>
        <a:lstStyle/>
        <a:p>
          <a:endParaRPr lang="en-US"/>
        </a:p>
      </dgm:t>
    </dgm:pt>
    <dgm:pt modelId="{FB45BE6F-41A5-6243-90EB-DAEA209BDB44}">
      <dgm:prSet phldrT="[Text]"/>
      <dgm:spPr/>
      <dgm:t>
        <a:bodyPr/>
        <a:lstStyle/>
        <a:p>
          <a:r>
            <a:rPr lang="en-US" dirty="0"/>
            <a:t>Website</a:t>
          </a:r>
        </a:p>
      </dgm:t>
    </dgm:pt>
    <dgm:pt modelId="{19A3FF06-D3A5-BA46-A671-B6349724D4EC}" type="parTrans" cxnId="{C49F3AB9-E653-764D-AC7A-420B86982954}">
      <dgm:prSet/>
      <dgm:spPr/>
      <dgm:t>
        <a:bodyPr/>
        <a:lstStyle/>
        <a:p>
          <a:endParaRPr lang="en-US"/>
        </a:p>
      </dgm:t>
    </dgm:pt>
    <dgm:pt modelId="{518A551B-83D4-B641-81F5-4490A1E18C0A}" type="sibTrans" cxnId="{C49F3AB9-E653-764D-AC7A-420B86982954}">
      <dgm:prSet/>
      <dgm:spPr/>
      <dgm:t>
        <a:bodyPr/>
        <a:lstStyle/>
        <a:p>
          <a:endParaRPr lang="en-US"/>
        </a:p>
      </dgm:t>
    </dgm:pt>
    <dgm:pt modelId="{93786ACE-FC70-6E41-95D9-5B2FDBDA1B8E}">
      <dgm:prSet phldrT="[Text]"/>
      <dgm:spPr/>
      <dgm:t>
        <a:bodyPr/>
        <a:lstStyle/>
        <a:p>
          <a:r>
            <a:rPr lang="en-US" b="1" dirty="0"/>
            <a:t>Hypothesize: </a:t>
          </a:r>
          <a:r>
            <a:rPr lang="en-US" b="0" dirty="0"/>
            <a:t>Change </a:t>
          </a:r>
          <a:r>
            <a:rPr lang="en-US" b="0" baseline="0" dirty="0"/>
            <a:t>the text from “Learn more” to “Sign up” increases engagement</a:t>
          </a:r>
          <a:endParaRPr lang="en-US" b="1" dirty="0"/>
        </a:p>
      </dgm:t>
    </dgm:pt>
    <dgm:pt modelId="{B305FC9B-C7BE-4545-86C8-819712CFE108}" type="parTrans" cxnId="{AC37053B-2BD0-2441-8B06-A97F93D5945E}">
      <dgm:prSet/>
      <dgm:spPr/>
      <dgm:t>
        <a:bodyPr/>
        <a:lstStyle/>
        <a:p>
          <a:endParaRPr lang="en-US"/>
        </a:p>
      </dgm:t>
    </dgm:pt>
    <dgm:pt modelId="{C351B335-3D30-2343-9AE0-50BCCBC865C9}" type="sibTrans" cxnId="{AC37053B-2BD0-2441-8B06-A97F93D5945E}">
      <dgm:prSet/>
      <dgm:spPr/>
      <dgm:t>
        <a:bodyPr/>
        <a:lstStyle/>
        <a:p>
          <a:endParaRPr lang="en-US"/>
        </a:p>
      </dgm:t>
    </dgm:pt>
    <dgm:pt modelId="{B7A771C2-A1BA-A34B-843A-484ADD0F5646}">
      <dgm:prSet phldrT="[Text]"/>
      <dgm:spPr/>
      <dgm:t>
        <a:bodyPr/>
        <a:lstStyle/>
        <a:p>
          <a:r>
            <a:rPr lang="en-US" b="1" dirty="0"/>
            <a:t>Evaluate:</a:t>
          </a:r>
          <a:r>
            <a:rPr lang="en-US" b="0" baseline="0" dirty="0"/>
            <a:t> Results are statistically significant – deploy change</a:t>
          </a:r>
        </a:p>
      </dgm:t>
    </dgm:pt>
    <dgm:pt modelId="{F5BADA09-3BEF-414C-B3B5-9E6C6D7166F8}" type="parTrans" cxnId="{EDCC7C05-48A0-E749-8FA4-561861EC2D88}">
      <dgm:prSet/>
      <dgm:spPr/>
      <dgm:t>
        <a:bodyPr/>
        <a:lstStyle/>
        <a:p>
          <a:endParaRPr lang="en-US"/>
        </a:p>
      </dgm:t>
    </dgm:pt>
    <dgm:pt modelId="{9F4176D4-0B36-8B49-A01C-DF2657F2EE04}" type="sibTrans" cxnId="{EDCC7C05-48A0-E749-8FA4-561861EC2D88}">
      <dgm:prSet/>
      <dgm:spPr/>
      <dgm:t>
        <a:bodyPr/>
        <a:lstStyle/>
        <a:p>
          <a:endParaRPr lang="en-US"/>
        </a:p>
      </dgm:t>
    </dgm:pt>
    <dgm:pt modelId="{3D40554C-0BE1-AE4B-9A9E-605765BB14A0}">
      <dgm:prSet phldrT="[Text]"/>
      <dgm:spPr/>
      <dgm:t>
        <a:bodyPr/>
        <a:lstStyle/>
        <a:p>
          <a:r>
            <a:rPr lang="en-US" b="1" baseline="0" dirty="0"/>
            <a:t>Test:</a:t>
          </a:r>
          <a:r>
            <a:rPr lang="en-US" b="0" baseline="0" dirty="0"/>
            <a:t> Setup A/B test and measure sign-up completion rates</a:t>
          </a:r>
          <a:endParaRPr lang="en-US" b="1" dirty="0"/>
        </a:p>
      </dgm:t>
    </dgm:pt>
    <dgm:pt modelId="{FD6D69D0-42E3-5F4F-B65F-0FF0F5D4F970}" type="parTrans" cxnId="{5A22FFE3-097A-0A48-979A-FC8D47270CCA}">
      <dgm:prSet/>
      <dgm:spPr/>
      <dgm:t>
        <a:bodyPr/>
        <a:lstStyle/>
        <a:p>
          <a:endParaRPr lang="en-US"/>
        </a:p>
      </dgm:t>
    </dgm:pt>
    <dgm:pt modelId="{9532CF59-9428-3243-BB6F-707BB4C6AD6E}" type="sibTrans" cxnId="{5A22FFE3-097A-0A48-979A-FC8D47270CCA}">
      <dgm:prSet/>
      <dgm:spPr/>
      <dgm:t>
        <a:bodyPr/>
        <a:lstStyle/>
        <a:p>
          <a:endParaRPr lang="en-US"/>
        </a:p>
      </dgm:t>
    </dgm:pt>
    <dgm:pt modelId="{BEA310D5-F976-F149-B0BC-49DDE47EB6BB}">
      <dgm:prSet phldrT="[Text]"/>
      <dgm:spPr/>
      <dgm:t>
        <a:bodyPr/>
        <a:lstStyle/>
        <a:p>
          <a:r>
            <a:rPr lang="en-US" b="1" baseline="0" dirty="0"/>
            <a:t>Test:</a:t>
          </a:r>
          <a:r>
            <a:rPr lang="en-US" b="0" baseline="0" dirty="0"/>
            <a:t> Setup A/B test and measure click-thru rates</a:t>
          </a:r>
          <a:endParaRPr lang="en-US" b="1" dirty="0"/>
        </a:p>
      </dgm:t>
    </dgm:pt>
    <dgm:pt modelId="{52CCC9C5-EA2E-F540-94AF-76D27009C4CF}" type="parTrans" cxnId="{9AEEDDEF-117D-5546-8984-FF6ABC2071BD}">
      <dgm:prSet/>
      <dgm:spPr/>
      <dgm:t>
        <a:bodyPr/>
        <a:lstStyle/>
        <a:p>
          <a:endParaRPr lang="en-US"/>
        </a:p>
      </dgm:t>
    </dgm:pt>
    <dgm:pt modelId="{315C785F-E21A-7A40-B4A1-B97D7FE1AFAA}" type="sibTrans" cxnId="{9AEEDDEF-117D-5546-8984-FF6ABC2071BD}">
      <dgm:prSet/>
      <dgm:spPr/>
      <dgm:t>
        <a:bodyPr/>
        <a:lstStyle/>
        <a:p>
          <a:endParaRPr lang="en-US"/>
        </a:p>
      </dgm:t>
    </dgm:pt>
    <dgm:pt modelId="{F8C3BC73-7620-C147-8707-BF964059263A}" type="pres">
      <dgm:prSet presAssocID="{8FF51E84-503C-2548-894B-35F918C5BC22}" presName="Name0" presStyleCnt="0">
        <dgm:presLayoutVars>
          <dgm:dir/>
          <dgm:animLvl val="lvl"/>
          <dgm:resizeHandles val="exact"/>
        </dgm:presLayoutVars>
      </dgm:prSet>
      <dgm:spPr/>
    </dgm:pt>
    <dgm:pt modelId="{975631A4-722C-644C-B1EE-6BB0A59FE3EF}" type="pres">
      <dgm:prSet presAssocID="{1ED11FA4-1EC5-EA44-98FA-B4350CCD5223}" presName="linNode" presStyleCnt="0"/>
      <dgm:spPr/>
    </dgm:pt>
    <dgm:pt modelId="{A95A6569-534C-3C41-9F2F-18055CBDFF58}" type="pres">
      <dgm:prSet presAssocID="{1ED11FA4-1EC5-EA44-98FA-B4350CCD5223}" presName="parentText" presStyleLbl="node1" presStyleIdx="0" presStyleCnt="2">
        <dgm:presLayoutVars>
          <dgm:chMax val="1"/>
          <dgm:bulletEnabled val="1"/>
        </dgm:presLayoutVars>
      </dgm:prSet>
      <dgm:spPr/>
    </dgm:pt>
    <dgm:pt modelId="{671E2DAE-3C8C-624D-B984-937ADDB344E6}" type="pres">
      <dgm:prSet presAssocID="{1ED11FA4-1EC5-EA44-98FA-B4350CCD5223}" presName="descendantText" presStyleLbl="alignAccFollowNode1" presStyleIdx="0" presStyleCnt="2">
        <dgm:presLayoutVars>
          <dgm:bulletEnabled val="1"/>
        </dgm:presLayoutVars>
      </dgm:prSet>
      <dgm:spPr/>
    </dgm:pt>
    <dgm:pt modelId="{13B624EC-68F2-A747-9AA8-D6B3819C6670}" type="pres">
      <dgm:prSet presAssocID="{0E0C6C26-7204-114B-94B6-8B34ED22C390}" presName="sp" presStyleCnt="0"/>
      <dgm:spPr/>
    </dgm:pt>
    <dgm:pt modelId="{7961E0C3-314A-4C41-B971-5CAB1DA11434}" type="pres">
      <dgm:prSet presAssocID="{FB45BE6F-41A5-6243-90EB-DAEA209BDB44}" presName="linNode" presStyleCnt="0"/>
      <dgm:spPr/>
    </dgm:pt>
    <dgm:pt modelId="{6F521826-E678-7C47-94D6-7C0E1E7D8708}" type="pres">
      <dgm:prSet presAssocID="{FB45BE6F-41A5-6243-90EB-DAEA209BDB44}" presName="parentText" presStyleLbl="node1" presStyleIdx="1" presStyleCnt="2">
        <dgm:presLayoutVars>
          <dgm:chMax val="1"/>
          <dgm:bulletEnabled val="1"/>
        </dgm:presLayoutVars>
      </dgm:prSet>
      <dgm:spPr/>
    </dgm:pt>
    <dgm:pt modelId="{93E24E84-E06F-E840-8DCA-1BFBB7708C25}" type="pres">
      <dgm:prSet presAssocID="{FB45BE6F-41A5-6243-90EB-DAEA209BDB44}" presName="descendantText" presStyleLbl="alignAccFollowNode1" presStyleIdx="1" presStyleCnt="2">
        <dgm:presLayoutVars>
          <dgm:bulletEnabled val="1"/>
        </dgm:presLayoutVars>
      </dgm:prSet>
      <dgm:spPr/>
    </dgm:pt>
  </dgm:ptLst>
  <dgm:cxnLst>
    <dgm:cxn modelId="{EDCC7C05-48A0-E749-8FA4-561861EC2D88}" srcId="{FB45BE6F-41A5-6243-90EB-DAEA209BDB44}" destId="{B7A771C2-A1BA-A34B-843A-484ADD0F5646}" srcOrd="2" destOrd="0" parTransId="{F5BADA09-3BEF-414C-B3B5-9E6C6D7166F8}" sibTransId="{9F4176D4-0B36-8B49-A01C-DF2657F2EE04}"/>
    <dgm:cxn modelId="{AC35930B-7603-6A48-9233-E54311144496}" type="presOf" srcId="{93786ACE-FC70-6E41-95D9-5B2FDBDA1B8E}" destId="{93E24E84-E06F-E840-8DCA-1BFBB7708C25}" srcOrd="0" destOrd="0" presId="urn:microsoft.com/office/officeart/2005/8/layout/vList5"/>
    <dgm:cxn modelId="{FAB77714-D59C-C94E-BE11-7F148CA2D65B}" srcId="{8FF51E84-503C-2548-894B-35F918C5BC22}" destId="{1ED11FA4-1EC5-EA44-98FA-B4350CCD5223}" srcOrd="0" destOrd="0" parTransId="{9545113C-BD57-BA45-AEEF-C445D7D37AFE}" sibTransId="{0E0C6C26-7204-114B-94B6-8B34ED22C390}"/>
    <dgm:cxn modelId="{BABCBF34-A916-944E-B599-6531DD3858CC}" type="presOf" srcId="{66E05340-0B97-5D4F-B563-807997883FBD}" destId="{671E2DAE-3C8C-624D-B984-937ADDB344E6}" srcOrd="0" destOrd="0" presId="urn:microsoft.com/office/officeart/2005/8/layout/vList5"/>
    <dgm:cxn modelId="{AC37053B-2BD0-2441-8B06-A97F93D5945E}" srcId="{FB45BE6F-41A5-6243-90EB-DAEA209BDB44}" destId="{93786ACE-FC70-6E41-95D9-5B2FDBDA1B8E}" srcOrd="0" destOrd="0" parTransId="{B305FC9B-C7BE-4545-86C8-819712CFE108}" sibTransId="{C351B335-3D30-2343-9AE0-50BCCBC865C9}"/>
    <dgm:cxn modelId="{B4A18248-7968-524A-8E0B-3F77F8557805}" type="presOf" srcId="{3D40554C-0BE1-AE4B-9A9E-605765BB14A0}" destId="{671E2DAE-3C8C-624D-B984-937ADDB344E6}" srcOrd="0" destOrd="1" presId="urn:microsoft.com/office/officeart/2005/8/layout/vList5"/>
    <dgm:cxn modelId="{81FC4D57-36C2-AB44-A156-77A1563B766E}" type="presOf" srcId="{FB45BE6F-41A5-6243-90EB-DAEA209BDB44}" destId="{6F521826-E678-7C47-94D6-7C0E1E7D8708}" srcOrd="0" destOrd="0" presId="urn:microsoft.com/office/officeart/2005/8/layout/vList5"/>
    <dgm:cxn modelId="{250FEC61-3F03-2E40-8298-F7C0654D9D37}" type="presOf" srcId="{B7A771C2-A1BA-A34B-843A-484ADD0F5646}" destId="{93E24E84-E06F-E840-8DCA-1BFBB7708C25}" srcOrd="0" destOrd="2" presId="urn:microsoft.com/office/officeart/2005/8/layout/vList5"/>
    <dgm:cxn modelId="{633B4BAE-7601-2545-B43C-8C4FEAD226D4}" type="presOf" srcId="{8FF51E84-503C-2548-894B-35F918C5BC22}" destId="{F8C3BC73-7620-C147-8707-BF964059263A}" srcOrd="0" destOrd="0" presId="urn:microsoft.com/office/officeart/2005/8/layout/vList5"/>
    <dgm:cxn modelId="{6CDEB4AF-1CD6-5549-B262-72B6A4E99010}" type="presOf" srcId="{D725D815-6662-004B-B8BC-F81EE1EEBC52}" destId="{671E2DAE-3C8C-624D-B984-937ADDB344E6}" srcOrd="0" destOrd="2" presId="urn:microsoft.com/office/officeart/2005/8/layout/vList5"/>
    <dgm:cxn modelId="{C49F3AB9-E653-764D-AC7A-420B86982954}" srcId="{8FF51E84-503C-2548-894B-35F918C5BC22}" destId="{FB45BE6F-41A5-6243-90EB-DAEA209BDB44}" srcOrd="1" destOrd="0" parTransId="{19A3FF06-D3A5-BA46-A671-B6349724D4EC}" sibTransId="{518A551B-83D4-B641-81F5-4490A1E18C0A}"/>
    <dgm:cxn modelId="{18A7FCD6-4774-8044-98DE-4DC6D2D7C97B}" type="presOf" srcId="{BEA310D5-F976-F149-B0BC-49DDE47EB6BB}" destId="{93E24E84-E06F-E840-8DCA-1BFBB7708C25}" srcOrd="0" destOrd="1" presId="urn:microsoft.com/office/officeart/2005/8/layout/vList5"/>
    <dgm:cxn modelId="{510098D7-553F-7A48-AABA-7B94E3D4197B}" srcId="{1ED11FA4-1EC5-EA44-98FA-B4350CCD5223}" destId="{66E05340-0B97-5D4F-B563-807997883FBD}" srcOrd="0" destOrd="0" parTransId="{2F2C81B6-1813-464D-AA2E-EF6B96D0C8F5}" sibTransId="{820155F8-F974-2A44-9C57-20E6F6DC9645}"/>
    <dgm:cxn modelId="{DD60FCE1-B18D-E349-A64D-B2B67A354807}" type="presOf" srcId="{1ED11FA4-1EC5-EA44-98FA-B4350CCD5223}" destId="{A95A6569-534C-3C41-9F2F-18055CBDFF58}" srcOrd="0" destOrd="0" presId="urn:microsoft.com/office/officeart/2005/8/layout/vList5"/>
    <dgm:cxn modelId="{5A22FFE3-097A-0A48-979A-FC8D47270CCA}" srcId="{1ED11FA4-1EC5-EA44-98FA-B4350CCD5223}" destId="{3D40554C-0BE1-AE4B-9A9E-605765BB14A0}" srcOrd="1" destOrd="0" parTransId="{FD6D69D0-42E3-5F4F-B65F-0FF0F5D4F970}" sibTransId="{9532CF59-9428-3243-BB6F-707BB4C6AD6E}"/>
    <dgm:cxn modelId="{9A77A3E5-018A-674E-BB30-4F015C73A893}" srcId="{1ED11FA4-1EC5-EA44-98FA-B4350CCD5223}" destId="{D725D815-6662-004B-B8BC-F81EE1EEBC52}" srcOrd="2" destOrd="0" parTransId="{D2249DFD-6F81-E046-9EB1-030072DEE520}" sibTransId="{EE9F874B-259D-F146-B62B-4B5D8B81E1A9}"/>
    <dgm:cxn modelId="{9AEEDDEF-117D-5546-8984-FF6ABC2071BD}" srcId="{FB45BE6F-41A5-6243-90EB-DAEA209BDB44}" destId="{BEA310D5-F976-F149-B0BC-49DDE47EB6BB}" srcOrd="1" destOrd="0" parTransId="{52CCC9C5-EA2E-F540-94AF-76D27009C4CF}" sibTransId="{315C785F-E21A-7A40-B4A1-B97D7FE1AFAA}"/>
    <dgm:cxn modelId="{A31019D2-EB4C-314E-8D70-5B2D3E154377}" type="presParOf" srcId="{F8C3BC73-7620-C147-8707-BF964059263A}" destId="{975631A4-722C-644C-B1EE-6BB0A59FE3EF}" srcOrd="0" destOrd="0" presId="urn:microsoft.com/office/officeart/2005/8/layout/vList5"/>
    <dgm:cxn modelId="{2510CB5D-4042-5A4B-968B-8494F68A7AE7}" type="presParOf" srcId="{975631A4-722C-644C-B1EE-6BB0A59FE3EF}" destId="{A95A6569-534C-3C41-9F2F-18055CBDFF58}" srcOrd="0" destOrd="0" presId="urn:microsoft.com/office/officeart/2005/8/layout/vList5"/>
    <dgm:cxn modelId="{53D405D7-F49A-EB4A-992C-D92E1882E61D}" type="presParOf" srcId="{975631A4-722C-644C-B1EE-6BB0A59FE3EF}" destId="{671E2DAE-3C8C-624D-B984-937ADDB344E6}" srcOrd="1" destOrd="0" presId="urn:microsoft.com/office/officeart/2005/8/layout/vList5"/>
    <dgm:cxn modelId="{90DDA326-0F62-BE4A-A467-A01BC6CB57EA}" type="presParOf" srcId="{F8C3BC73-7620-C147-8707-BF964059263A}" destId="{13B624EC-68F2-A747-9AA8-D6B3819C6670}" srcOrd="1" destOrd="0" presId="urn:microsoft.com/office/officeart/2005/8/layout/vList5"/>
    <dgm:cxn modelId="{197555BB-9889-6841-A824-4335A60217D8}" type="presParOf" srcId="{F8C3BC73-7620-C147-8707-BF964059263A}" destId="{7961E0C3-314A-4C41-B971-5CAB1DA11434}" srcOrd="2" destOrd="0" presId="urn:microsoft.com/office/officeart/2005/8/layout/vList5"/>
    <dgm:cxn modelId="{11593876-3C07-1D48-A9FE-E4A03C285BFC}" type="presParOf" srcId="{7961E0C3-314A-4C41-B971-5CAB1DA11434}" destId="{6F521826-E678-7C47-94D6-7C0E1E7D8708}" srcOrd="0" destOrd="0" presId="urn:microsoft.com/office/officeart/2005/8/layout/vList5"/>
    <dgm:cxn modelId="{2A64C8C8-67EF-6545-9ECC-D797D7063049}" type="presParOf" srcId="{7961E0C3-314A-4C41-B971-5CAB1DA11434}" destId="{93E24E84-E06F-E840-8DCA-1BFBB7708C2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584EA-6470-6D44-A3D5-ADC700B290E8}">
      <dsp:nvSpPr>
        <dsp:cNvPr id="0" name=""/>
        <dsp:cNvSpPr/>
      </dsp:nvSpPr>
      <dsp:spPr>
        <a:xfrm>
          <a:off x="-4870349" y="-746369"/>
          <a:ext cx="5800700" cy="5800700"/>
        </a:xfrm>
        <a:prstGeom prst="blockArc">
          <a:avLst>
            <a:gd name="adj1" fmla="val 18900000"/>
            <a:gd name="adj2" fmla="val 2700000"/>
            <a:gd name="adj3" fmla="val 372"/>
          </a:avLst>
        </a:prstGeom>
        <a:noFill/>
        <a:ln w="6350" cap="flat" cmpd="sng" algn="in">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7E0078-2BA8-C84A-B908-E7981934B53F}">
      <dsp:nvSpPr>
        <dsp:cNvPr id="0" name=""/>
        <dsp:cNvSpPr/>
      </dsp:nvSpPr>
      <dsp:spPr>
        <a:xfrm>
          <a:off x="487209" y="331196"/>
          <a:ext cx="7581750" cy="662736"/>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6047"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Product Development</a:t>
          </a:r>
        </a:p>
      </dsp:txBody>
      <dsp:txXfrm>
        <a:off x="487209" y="331196"/>
        <a:ext cx="7581750" cy="662736"/>
      </dsp:txXfrm>
    </dsp:sp>
    <dsp:sp modelId="{55C7FBF7-E60C-9546-8C15-A7AFA2FDF30D}">
      <dsp:nvSpPr>
        <dsp:cNvPr id="0" name=""/>
        <dsp:cNvSpPr/>
      </dsp:nvSpPr>
      <dsp:spPr>
        <a:xfrm>
          <a:off x="72999" y="248354"/>
          <a:ext cx="828421" cy="828421"/>
        </a:xfrm>
        <a:prstGeom prst="ellipse">
          <a:avLst/>
        </a:prstGeom>
        <a:solidFill>
          <a:schemeClr val="lt1">
            <a:hueOff val="0"/>
            <a:satOff val="0"/>
            <a:lumOff val="0"/>
            <a:alphaOff val="0"/>
          </a:schemeClr>
        </a:solidFill>
        <a:ln w="6350" cap="flat" cmpd="sng" algn="in">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E0832FD-B600-744F-86D2-1A2F59C6DEBF}">
      <dsp:nvSpPr>
        <dsp:cNvPr id="0" name=""/>
        <dsp:cNvSpPr/>
      </dsp:nvSpPr>
      <dsp:spPr>
        <a:xfrm>
          <a:off x="867172" y="1325473"/>
          <a:ext cx="7201788" cy="662736"/>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6047"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baseline="0" dirty="0"/>
            <a:t>AB Testing</a:t>
          </a:r>
          <a:endParaRPr lang="en-US" sz="3600" kern="1200" dirty="0"/>
        </a:p>
      </dsp:txBody>
      <dsp:txXfrm>
        <a:off x="867172" y="1325473"/>
        <a:ext cx="7201788" cy="662736"/>
      </dsp:txXfrm>
    </dsp:sp>
    <dsp:sp modelId="{CCAA84C7-9A17-DB47-9EAC-5D67F3664E7F}">
      <dsp:nvSpPr>
        <dsp:cNvPr id="0" name=""/>
        <dsp:cNvSpPr/>
      </dsp:nvSpPr>
      <dsp:spPr>
        <a:xfrm>
          <a:off x="452961" y="1242631"/>
          <a:ext cx="828421" cy="828421"/>
        </a:xfrm>
        <a:prstGeom prst="ellipse">
          <a:avLst/>
        </a:prstGeom>
        <a:solidFill>
          <a:schemeClr val="lt1">
            <a:hueOff val="0"/>
            <a:satOff val="0"/>
            <a:lumOff val="0"/>
            <a:alphaOff val="0"/>
          </a:schemeClr>
        </a:solidFill>
        <a:ln w="6350" cap="flat" cmpd="sng" algn="in">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D07FF4-1DEB-4645-8088-38E8E97C252E}">
      <dsp:nvSpPr>
        <dsp:cNvPr id="0" name=""/>
        <dsp:cNvSpPr/>
      </dsp:nvSpPr>
      <dsp:spPr>
        <a:xfrm>
          <a:off x="867172" y="2319751"/>
          <a:ext cx="7201788" cy="662736"/>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6047"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Case Studies</a:t>
          </a:r>
          <a:r>
            <a:rPr lang="en-US" sz="3600" kern="1200" baseline="0" dirty="0"/>
            <a:t> &amp; Applications</a:t>
          </a:r>
          <a:endParaRPr lang="en-US" sz="3600" kern="1200" dirty="0"/>
        </a:p>
      </dsp:txBody>
      <dsp:txXfrm>
        <a:off x="867172" y="2319751"/>
        <a:ext cx="7201788" cy="662736"/>
      </dsp:txXfrm>
    </dsp:sp>
    <dsp:sp modelId="{CB24E2CC-A5A4-FE47-8ABD-5B431277F612}">
      <dsp:nvSpPr>
        <dsp:cNvPr id="0" name=""/>
        <dsp:cNvSpPr/>
      </dsp:nvSpPr>
      <dsp:spPr>
        <a:xfrm>
          <a:off x="452961" y="2236909"/>
          <a:ext cx="828421" cy="828421"/>
        </a:xfrm>
        <a:prstGeom prst="ellipse">
          <a:avLst/>
        </a:prstGeom>
        <a:solidFill>
          <a:schemeClr val="lt1">
            <a:hueOff val="0"/>
            <a:satOff val="0"/>
            <a:lumOff val="0"/>
            <a:alphaOff val="0"/>
          </a:schemeClr>
        </a:solidFill>
        <a:ln w="6350" cap="flat" cmpd="sng" algn="in">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88E6113-AD1A-A147-9C88-9625D7198AB2}">
      <dsp:nvSpPr>
        <dsp:cNvPr id="0" name=""/>
        <dsp:cNvSpPr/>
      </dsp:nvSpPr>
      <dsp:spPr>
        <a:xfrm>
          <a:off x="487209" y="3314029"/>
          <a:ext cx="7581750" cy="662736"/>
        </a:xfrm>
        <a:prstGeom prst="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6047"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Hypothesis-Driven Development</a:t>
          </a:r>
        </a:p>
      </dsp:txBody>
      <dsp:txXfrm>
        <a:off x="487209" y="3314029"/>
        <a:ext cx="7581750" cy="662736"/>
      </dsp:txXfrm>
    </dsp:sp>
    <dsp:sp modelId="{C5B34F68-2755-664A-97AD-DD1D198E5FD6}">
      <dsp:nvSpPr>
        <dsp:cNvPr id="0" name=""/>
        <dsp:cNvSpPr/>
      </dsp:nvSpPr>
      <dsp:spPr>
        <a:xfrm>
          <a:off x="72999" y="3231186"/>
          <a:ext cx="828421" cy="828421"/>
        </a:xfrm>
        <a:prstGeom prst="ellipse">
          <a:avLst/>
        </a:prstGeom>
        <a:solidFill>
          <a:schemeClr val="lt1">
            <a:hueOff val="0"/>
            <a:satOff val="0"/>
            <a:lumOff val="0"/>
            <a:alphaOff val="0"/>
          </a:schemeClr>
        </a:solidFill>
        <a:ln w="6350" cap="flat" cmpd="sng" algn="in">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CAA3C-8EF5-714B-9C40-F36F5E27D9EA}">
      <dsp:nvSpPr>
        <dsp:cNvPr id="0" name=""/>
        <dsp:cNvSpPr/>
      </dsp:nvSpPr>
      <dsp:spPr>
        <a:xfrm>
          <a:off x="3251199" y="0"/>
          <a:ext cx="4876800" cy="169333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What do we think will happen when we do ‘X’?</a:t>
          </a:r>
        </a:p>
      </dsp:txBody>
      <dsp:txXfrm>
        <a:off x="3251199" y="211667"/>
        <a:ext cx="4241800" cy="1269999"/>
      </dsp:txXfrm>
    </dsp:sp>
    <dsp:sp modelId="{76EE4160-2AEE-5D46-9446-C3EE74CE5EBC}">
      <dsp:nvSpPr>
        <dsp:cNvPr id="0" name=""/>
        <dsp:cNvSpPr/>
      </dsp:nvSpPr>
      <dsp:spPr>
        <a:xfrm>
          <a:off x="0" y="0"/>
          <a:ext cx="3251200" cy="1693333"/>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Hypothesize</a:t>
          </a:r>
        </a:p>
      </dsp:txBody>
      <dsp:txXfrm>
        <a:off x="82662" y="82662"/>
        <a:ext cx="3085876" cy="1528009"/>
      </dsp:txXfrm>
    </dsp:sp>
    <dsp:sp modelId="{E6189BCF-2088-2C4A-AF2B-4842FB79BBAF}">
      <dsp:nvSpPr>
        <dsp:cNvPr id="0" name=""/>
        <dsp:cNvSpPr/>
      </dsp:nvSpPr>
      <dsp:spPr>
        <a:xfrm>
          <a:off x="3251199" y="1862666"/>
          <a:ext cx="4876800" cy="169333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Test our hypothesis</a:t>
          </a:r>
        </a:p>
      </dsp:txBody>
      <dsp:txXfrm>
        <a:off x="3251199" y="2074333"/>
        <a:ext cx="4241800" cy="1269999"/>
      </dsp:txXfrm>
    </dsp:sp>
    <dsp:sp modelId="{93B467F1-D02E-E345-884A-1B48C9BF6ED4}">
      <dsp:nvSpPr>
        <dsp:cNvPr id="0" name=""/>
        <dsp:cNvSpPr/>
      </dsp:nvSpPr>
      <dsp:spPr>
        <a:xfrm>
          <a:off x="0" y="1862666"/>
          <a:ext cx="3251200" cy="1693333"/>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Test</a:t>
          </a:r>
        </a:p>
      </dsp:txBody>
      <dsp:txXfrm>
        <a:off x="82662" y="1945328"/>
        <a:ext cx="3085876" cy="1528009"/>
      </dsp:txXfrm>
    </dsp:sp>
    <dsp:sp modelId="{3A85D9D5-38FA-EC43-96B0-DFF25446BAD1}">
      <dsp:nvSpPr>
        <dsp:cNvPr id="0" name=""/>
        <dsp:cNvSpPr/>
      </dsp:nvSpPr>
      <dsp:spPr>
        <a:xfrm>
          <a:off x="3251199" y="3725333"/>
          <a:ext cx="4876800" cy="169333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What do the results indicate? </a:t>
          </a:r>
        </a:p>
        <a:p>
          <a:pPr marL="285750" lvl="1" indent="-285750" algn="l" defTabSz="1289050">
            <a:lnSpc>
              <a:spcPct val="90000"/>
            </a:lnSpc>
            <a:spcBef>
              <a:spcPct val="0"/>
            </a:spcBef>
            <a:spcAft>
              <a:spcPct val="15000"/>
            </a:spcAft>
            <a:buChar char="•"/>
          </a:pPr>
          <a:r>
            <a:rPr lang="en-US" sz="2900" kern="1200" dirty="0"/>
            <a:t>What is our follow-up?</a:t>
          </a:r>
        </a:p>
      </dsp:txBody>
      <dsp:txXfrm>
        <a:off x="3251199" y="3937000"/>
        <a:ext cx="4241800" cy="1269999"/>
      </dsp:txXfrm>
    </dsp:sp>
    <dsp:sp modelId="{CEC81B97-3FAE-A744-BD02-C4F75A48EB0D}">
      <dsp:nvSpPr>
        <dsp:cNvPr id="0" name=""/>
        <dsp:cNvSpPr/>
      </dsp:nvSpPr>
      <dsp:spPr>
        <a:xfrm>
          <a:off x="0" y="3725333"/>
          <a:ext cx="3251200" cy="1693333"/>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Evaluate</a:t>
          </a:r>
        </a:p>
      </dsp:txBody>
      <dsp:txXfrm>
        <a:off x="82662" y="3807995"/>
        <a:ext cx="3085876" cy="1528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E2DAE-3C8C-624D-B984-937ADDB344E6}">
      <dsp:nvSpPr>
        <dsp:cNvPr id="0" name=""/>
        <dsp:cNvSpPr/>
      </dsp:nvSpPr>
      <dsp:spPr>
        <a:xfrm rot="5400000">
          <a:off x="5228387" y="-1636298"/>
          <a:ext cx="2114550" cy="5915917"/>
        </a:xfrm>
        <a:prstGeom prst="round2SameRect">
          <a:avLst/>
        </a:prstGeom>
        <a:solidFill>
          <a:schemeClr val="accent1">
            <a:alpha val="90000"/>
            <a:tint val="40000"/>
            <a:hueOff val="0"/>
            <a:satOff val="0"/>
            <a:lumOff val="0"/>
            <a:alphaOff val="0"/>
          </a:schemeClr>
        </a:solidFill>
        <a:ln w="6350" cap="flat" cmpd="sng" algn="in">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b="1" kern="1200" dirty="0"/>
            <a:t>Hypothesize:</a:t>
          </a:r>
          <a:r>
            <a:rPr lang="en-US" sz="2100" b="0" kern="1200" baseline="0" dirty="0"/>
            <a:t> Integrate Google account sign-up and login to reduce customer loss</a:t>
          </a:r>
          <a:endParaRPr lang="en-US" sz="2100" b="1" kern="1200" dirty="0"/>
        </a:p>
        <a:p>
          <a:pPr marL="228600" lvl="1" indent="-228600" algn="l" defTabSz="933450">
            <a:lnSpc>
              <a:spcPct val="90000"/>
            </a:lnSpc>
            <a:spcBef>
              <a:spcPct val="0"/>
            </a:spcBef>
            <a:spcAft>
              <a:spcPct val="15000"/>
            </a:spcAft>
            <a:buChar char="•"/>
          </a:pPr>
          <a:r>
            <a:rPr lang="en-US" sz="2100" b="1" kern="1200" baseline="0" dirty="0"/>
            <a:t>Test:</a:t>
          </a:r>
          <a:r>
            <a:rPr lang="en-US" sz="2100" b="0" kern="1200" baseline="0" dirty="0"/>
            <a:t> Setup A/B test and measure sign-up completion rates</a:t>
          </a:r>
          <a:endParaRPr lang="en-US" sz="2100" b="1" kern="1200" dirty="0"/>
        </a:p>
        <a:p>
          <a:pPr marL="228600" lvl="1" indent="-228600" algn="l" defTabSz="933450">
            <a:lnSpc>
              <a:spcPct val="90000"/>
            </a:lnSpc>
            <a:spcBef>
              <a:spcPct val="0"/>
            </a:spcBef>
            <a:spcAft>
              <a:spcPct val="15000"/>
            </a:spcAft>
            <a:buChar char="•"/>
          </a:pPr>
          <a:r>
            <a:rPr lang="en-US" sz="2100" b="1" kern="1200" dirty="0"/>
            <a:t>Evaluate:</a:t>
          </a:r>
          <a:r>
            <a:rPr lang="en-US" sz="2100" b="1" kern="1200" baseline="0" dirty="0"/>
            <a:t> </a:t>
          </a:r>
          <a:r>
            <a:rPr lang="en-US" sz="2100" b="0" kern="1200" baseline="0" dirty="0"/>
            <a:t>Results are inconclusive – gather more data</a:t>
          </a:r>
          <a:endParaRPr lang="en-US" sz="2100" b="1" kern="1200" dirty="0"/>
        </a:p>
      </dsp:txBody>
      <dsp:txXfrm rot="-5400000">
        <a:off x="3327704" y="367609"/>
        <a:ext cx="5812693" cy="1908102"/>
      </dsp:txXfrm>
    </dsp:sp>
    <dsp:sp modelId="{A95A6569-534C-3C41-9F2F-18055CBDFF58}">
      <dsp:nvSpPr>
        <dsp:cNvPr id="0" name=""/>
        <dsp:cNvSpPr/>
      </dsp:nvSpPr>
      <dsp:spPr>
        <a:xfrm>
          <a:off x="0" y="66"/>
          <a:ext cx="3327703" cy="2643187"/>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4790" tIns="112395" rIns="224790" bIns="112395" numCol="1" spcCol="1270" anchor="ctr" anchorCtr="0">
          <a:noAutofit/>
        </a:bodyPr>
        <a:lstStyle/>
        <a:p>
          <a:pPr marL="0" lvl="0" indent="0" algn="ctr" defTabSz="2622550">
            <a:lnSpc>
              <a:spcPct val="90000"/>
            </a:lnSpc>
            <a:spcBef>
              <a:spcPct val="0"/>
            </a:spcBef>
            <a:spcAft>
              <a:spcPct val="35000"/>
            </a:spcAft>
            <a:buNone/>
          </a:pPr>
          <a:r>
            <a:rPr lang="en-US" sz="5900" kern="1200" dirty="0"/>
            <a:t>Mobile</a:t>
          </a:r>
        </a:p>
      </dsp:txBody>
      <dsp:txXfrm>
        <a:off x="129030" y="129096"/>
        <a:ext cx="3069643" cy="2385127"/>
      </dsp:txXfrm>
    </dsp:sp>
    <dsp:sp modelId="{93E24E84-E06F-E840-8DCA-1BFBB7708C25}">
      <dsp:nvSpPr>
        <dsp:cNvPr id="0" name=""/>
        <dsp:cNvSpPr/>
      </dsp:nvSpPr>
      <dsp:spPr>
        <a:xfrm rot="5400000">
          <a:off x="5228387" y="1139048"/>
          <a:ext cx="2114550" cy="5915917"/>
        </a:xfrm>
        <a:prstGeom prst="round2SameRect">
          <a:avLst/>
        </a:prstGeom>
        <a:solidFill>
          <a:schemeClr val="accent1">
            <a:alpha val="90000"/>
            <a:tint val="40000"/>
            <a:hueOff val="0"/>
            <a:satOff val="0"/>
            <a:lumOff val="0"/>
            <a:alphaOff val="0"/>
          </a:schemeClr>
        </a:solidFill>
        <a:ln w="6350" cap="flat" cmpd="sng" algn="in">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b="1" kern="1200" dirty="0"/>
            <a:t>Hypothesize: </a:t>
          </a:r>
          <a:r>
            <a:rPr lang="en-US" sz="2100" b="0" kern="1200" dirty="0"/>
            <a:t>Change </a:t>
          </a:r>
          <a:r>
            <a:rPr lang="en-US" sz="2100" b="0" kern="1200" baseline="0" dirty="0"/>
            <a:t>the text from “Learn more” to “Sign up” increases engagement</a:t>
          </a:r>
          <a:endParaRPr lang="en-US" sz="2100" b="1" kern="1200" dirty="0"/>
        </a:p>
        <a:p>
          <a:pPr marL="228600" lvl="1" indent="-228600" algn="l" defTabSz="933450">
            <a:lnSpc>
              <a:spcPct val="90000"/>
            </a:lnSpc>
            <a:spcBef>
              <a:spcPct val="0"/>
            </a:spcBef>
            <a:spcAft>
              <a:spcPct val="15000"/>
            </a:spcAft>
            <a:buChar char="•"/>
          </a:pPr>
          <a:r>
            <a:rPr lang="en-US" sz="2100" b="1" kern="1200" baseline="0" dirty="0"/>
            <a:t>Test:</a:t>
          </a:r>
          <a:r>
            <a:rPr lang="en-US" sz="2100" b="0" kern="1200" baseline="0" dirty="0"/>
            <a:t> Setup A/B test and measure click-thru rates</a:t>
          </a:r>
          <a:endParaRPr lang="en-US" sz="2100" b="1" kern="1200" dirty="0"/>
        </a:p>
        <a:p>
          <a:pPr marL="228600" lvl="1" indent="-228600" algn="l" defTabSz="933450">
            <a:lnSpc>
              <a:spcPct val="90000"/>
            </a:lnSpc>
            <a:spcBef>
              <a:spcPct val="0"/>
            </a:spcBef>
            <a:spcAft>
              <a:spcPct val="15000"/>
            </a:spcAft>
            <a:buChar char="•"/>
          </a:pPr>
          <a:r>
            <a:rPr lang="en-US" sz="2100" b="1" kern="1200" dirty="0"/>
            <a:t>Evaluate:</a:t>
          </a:r>
          <a:r>
            <a:rPr lang="en-US" sz="2100" b="0" kern="1200" baseline="0" dirty="0"/>
            <a:t> Results are statistically significant – deploy change</a:t>
          </a:r>
        </a:p>
      </dsp:txBody>
      <dsp:txXfrm rot="-5400000">
        <a:off x="3327704" y="3142955"/>
        <a:ext cx="5812693" cy="1908102"/>
      </dsp:txXfrm>
    </dsp:sp>
    <dsp:sp modelId="{6F521826-E678-7C47-94D6-7C0E1E7D8708}">
      <dsp:nvSpPr>
        <dsp:cNvPr id="0" name=""/>
        <dsp:cNvSpPr/>
      </dsp:nvSpPr>
      <dsp:spPr>
        <a:xfrm>
          <a:off x="0" y="2775413"/>
          <a:ext cx="3327703" cy="2643187"/>
        </a:xfrm>
        <a:prstGeom prst="roundRect">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4790" tIns="112395" rIns="224790" bIns="112395" numCol="1" spcCol="1270" anchor="ctr" anchorCtr="0">
          <a:noAutofit/>
        </a:bodyPr>
        <a:lstStyle/>
        <a:p>
          <a:pPr marL="0" lvl="0" indent="0" algn="ctr" defTabSz="2622550">
            <a:lnSpc>
              <a:spcPct val="90000"/>
            </a:lnSpc>
            <a:spcBef>
              <a:spcPct val="0"/>
            </a:spcBef>
            <a:spcAft>
              <a:spcPct val="35000"/>
            </a:spcAft>
            <a:buNone/>
          </a:pPr>
          <a:r>
            <a:rPr lang="en-US" sz="5900" kern="1200" dirty="0"/>
            <a:t>Website</a:t>
          </a:r>
        </a:p>
      </dsp:txBody>
      <dsp:txXfrm>
        <a:off x="129030" y="2904443"/>
        <a:ext cx="3069643" cy="238512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EAEAA-107B-B549-BE0A-1315CBA69A2B}" type="datetimeFigureOut">
              <a:rPr lang="en-US" smtClean="0"/>
              <a:t>11/21/21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A6432-9CD8-AF40-968B-CB48BD998909}" type="slidenum">
              <a:rPr lang="en-US" smtClean="0"/>
              <a:t>‹#›</a:t>
            </a:fld>
            <a:endParaRPr lang="en-US"/>
          </a:p>
        </p:txBody>
      </p:sp>
    </p:spTree>
    <p:extLst>
      <p:ext uri="{BB962C8B-B14F-4D97-AF65-F5344CB8AC3E}">
        <p14:creationId xmlns:p14="http://schemas.microsoft.com/office/powerpoint/2010/main" val="953903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to talk about</a:t>
            </a:r>
            <a:r>
              <a:rPr lang="en-US" baseline="0" dirty="0"/>
              <a:t> hypothesis testing and how it betters every team’s efficiency and productivity.</a:t>
            </a:r>
          </a:p>
          <a:p>
            <a:endParaRPr lang="en-US" baseline="0" dirty="0"/>
          </a:p>
          <a:p>
            <a:r>
              <a:rPr lang="en-US" baseline="0" dirty="0"/>
              <a:t>Product development is peppered with uncertainty and people often rely on intuition, but our status quo doesn’t have to stay that way.</a:t>
            </a:r>
            <a:endParaRPr lang="en-US" dirty="0"/>
          </a:p>
        </p:txBody>
      </p:sp>
      <p:sp>
        <p:nvSpPr>
          <p:cNvPr id="4" name="Slide Number Placeholder 3"/>
          <p:cNvSpPr>
            <a:spLocks noGrp="1"/>
          </p:cNvSpPr>
          <p:nvPr>
            <p:ph type="sldNum" sz="quarter" idx="10"/>
          </p:nvPr>
        </p:nvSpPr>
        <p:spPr/>
        <p:txBody>
          <a:bodyPr/>
          <a:lstStyle/>
          <a:p>
            <a:fld id="{5DEA6432-9CD8-AF40-968B-CB48BD998909}" type="slidenum">
              <a:rPr lang="en-US" smtClean="0"/>
              <a:t>1</a:t>
            </a:fld>
            <a:endParaRPr lang="en-US"/>
          </a:p>
        </p:txBody>
      </p:sp>
    </p:spTree>
    <p:extLst>
      <p:ext uri="{BB962C8B-B14F-4D97-AF65-F5344CB8AC3E}">
        <p14:creationId xmlns:p14="http://schemas.microsoft.com/office/powerpoint/2010/main" val="1616246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vwo.com</a:t>
            </a:r>
            <a:r>
              <a:rPr lang="en-US" dirty="0"/>
              <a:t>/blog/10-kickass-ab-testing-case-studies/</a:t>
            </a:r>
          </a:p>
        </p:txBody>
      </p:sp>
      <p:sp>
        <p:nvSpPr>
          <p:cNvPr id="4" name="Slide Number Placeholder 3"/>
          <p:cNvSpPr>
            <a:spLocks noGrp="1"/>
          </p:cNvSpPr>
          <p:nvPr>
            <p:ph type="sldNum" sz="quarter" idx="10"/>
          </p:nvPr>
        </p:nvSpPr>
        <p:spPr/>
        <p:txBody>
          <a:bodyPr/>
          <a:lstStyle/>
          <a:p>
            <a:fld id="{5DEA6432-9CD8-AF40-968B-CB48BD998909}" type="slidenum">
              <a:rPr lang="en-US" smtClean="0"/>
              <a:t>13</a:t>
            </a:fld>
            <a:endParaRPr lang="en-US"/>
          </a:p>
        </p:txBody>
      </p:sp>
    </p:spTree>
    <p:extLst>
      <p:ext uri="{BB962C8B-B14F-4D97-AF65-F5344CB8AC3E}">
        <p14:creationId xmlns:p14="http://schemas.microsoft.com/office/powerpoint/2010/main" val="28028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EA6432-9CD8-AF40-968B-CB48BD998909}" type="slidenum">
              <a:rPr lang="en-US" smtClean="0"/>
              <a:t>14</a:t>
            </a:fld>
            <a:endParaRPr lang="en-US"/>
          </a:p>
        </p:txBody>
      </p:sp>
    </p:spTree>
    <p:extLst>
      <p:ext uri="{BB962C8B-B14F-4D97-AF65-F5344CB8AC3E}">
        <p14:creationId xmlns:p14="http://schemas.microsoft.com/office/powerpoint/2010/main" val="1921712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and min bar</a:t>
            </a:r>
          </a:p>
          <a:p>
            <a:endParaRPr lang="en-US" dirty="0"/>
          </a:p>
          <a:p>
            <a:r>
              <a:rPr lang="en-US" dirty="0"/>
              <a:t>Give examples of</a:t>
            </a:r>
            <a:r>
              <a:rPr lang="en-US" baseline="0" dirty="0"/>
              <a:t> good success metric examples, and bad examples</a:t>
            </a:r>
          </a:p>
          <a:p>
            <a:endParaRPr lang="en-US" baseline="0" dirty="0"/>
          </a:p>
          <a:p>
            <a:r>
              <a:rPr lang="en-US" baseline="0" dirty="0"/>
              <a:t>Heuristics for power, p </a:t>
            </a:r>
            <a:r>
              <a:rPr lang="en-US" baseline="0" dirty="0" err="1"/>
              <a:t>vals</a:t>
            </a:r>
            <a:r>
              <a:rPr lang="en-US" baseline="0" dirty="0"/>
              <a:t>, </a:t>
            </a:r>
            <a:r>
              <a:rPr lang="en-US" baseline="0" dirty="0" err="1"/>
              <a:t>etc</a:t>
            </a:r>
            <a:endParaRPr lang="en-US" baseline="0" dirty="0"/>
          </a:p>
          <a:p>
            <a:endParaRPr lang="en-US" baseline="0" dirty="0"/>
          </a:p>
          <a:p>
            <a:r>
              <a:rPr lang="en-US" baseline="0" dirty="0"/>
              <a:t>Give a specific example from</a:t>
            </a:r>
            <a:endParaRPr lang="en-US" dirty="0"/>
          </a:p>
        </p:txBody>
      </p:sp>
      <p:sp>
        <p:nvSpPr>
          <p:cNvPr id="4" name="Slide Number Placeholder 3"/>
          <p:cNvSpPr>
            <a:spLocks noGrp="1"/>
          </p:cNvSpPr>
          <p:nvPr>
            <p:ph type="sldNum" sz="quarter" idx="10"/>
          </p:nvPr>
        </p:nvSpPr>
        <p:spPr/>
        <p:txBody>
          <a:bodyPr/>
          <a:lstStyle/>
          <a:p>
            <a:fld id="{5DEA6432-9CD8-AF40-968B-CB48BD998909}" type="slidenum">
              <a:rPr lang="en-US" smtClean="0"/>
              <a:t>15</a:t>
            </a:fld>
            <a:endParaRPr lang="en-US"/>
          </a:p>
        </p:txBody>
      </p:sp>
    </p:spTree>
    <p:extLst>
      <p:ext uri="{BB962C8B-B14F-4D97-AF65-F5344CB8AC3E}">
        <p14:creationId xmlns:p14="http://schemas.microsoft.com/office/powerpoint/2010/main" val="701906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example</a:t>
            </a:r>
            <a:r>
              <a:rPr lang="en-US" baseline="0" dirty="0"/>
              <a:t> per phase</a:t>
            </a:r>
            <a:endParaRPr lang="en-US" dirty="0"/>
          </a:p>
          <a:p>
            <a:endParaRPr lang="en-US" dirty="0"/>
          </a:p>
          <a:p>
            <a:r>
              <a:rPr lang="en-US" dirty="0"/>
              <a:t>HDD to see if requirement is actually important (e.g. latency constraint)</a:t>
            </a:r>
          </a:p>
          <a:p>
            <a:endParaRPr lang="en-US" dirty="0"/>
          </a:p>
          <a:p>
            <a:r>
              <a:rPr lang="en-US" dirty="0"/>
              <a:t>Implementation</a:t>
            </a:r>
            <a:r>
              <a:rPr lang="en-US" baseline="0" dirty="0"/>
              <a:t> to see if </a:t>
            </a:r>
            <a:r>
              <a:rPr lang="en-US" baseline="0" dirty="0" err="1"/>
              <a:t>perf</a:t>
            </a:r>
            <a:r>
              <a:rPr lang="en-US" baseline="0" dirty="0"/>
              <a:t> is actually better / worse</a:t>
            </a:r>
          </a:p>
          <a:p>
            <a:endParaRPr lang="en-US" baseline="0" dirty="0"/>
          </a:p>
          <a:p>
            <a:r>
              <a:rPr lang="en-US" baseline="0" dirty="0"/>
              <a:t>Test to determine if there is a regression </a:t>
            </a:r>
          </a:p>
          <a:p>
            <a:endParaRPr lang="en-US" baseline="0" dirty="0"/>
          </a:p>
          <a:p>
            <a:r>
              <a:rPr lang="en-US" baseline="0" dirty="0"/>
              <a:t>Evolution to prioritize features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DEA6432-9CD8-AF40-968B-CB48BD998909}" type="slidenum">
              <a:rPr lang="en-US" smtClean="0"/>
              <a:t>16</a:t>
            </a:fld>
            <a:endParaRPr lang="en-US"/>
          </a:p>
        </p:txBody>
      </p:sp>
    </p:spTree>
    <p:extLst>
      <p:ext uri="{BB962C8B-B14F-4D97-AF65-F5344CB8AC3E}">
        <p14:creationId xmlns:p14="http://schemas.microsoft.com/office/powerpoint/2010/main" val="29761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product development?</a:t>
            </a:r>
          </a:p>
          <a:p>
            <a:endParaRPr lang="en-US" dirty="0"/>
          </a:p>
          <a:p>
            <a:r>
              <a:rPr lang="en-US" dirty="0"/>
              <a:t>Anyone</a:t>
            </a:r>
            <a:r>
              <a:rPr lang="en-US" baseline="0" dirty="0"/>
              <a:t> involved with the success of the product that contributes to the business or the customer experience.  Sales, engineering, analytics, and product </a:t>
            </a:r>
            <a:r>
              <a:rPr lang="en-US" baseline="0" dirty="0" err="1"/>
              <a:t>mgmt</a:t>
            </a:r>
            <a:r>
              <a:rPr lang="en-US" baseline="0" dirty="0"/>
              <a:t> are all included</a:t>
            </a:r>
            <a:endParaRPr lang="en-US" dirty="0"/>
          </a:p>
        </p:txBody>
      </p:sp>
      <p:sp>
        <p:nvSpPr>
          <p:cNvPr id="4" name="Slide Number Placeholder 3"/>
          <p:cNvSpPr>
            <a:spLocks noGrp="1"/>
          </p:cNvSpPr>
          <p:nvPr>
            <p:ph type="sldNum" sz="quarter" idx="10"/>
          </p:nvPr>
        </p:nvSpPr>
        <p:spPr/>
        <p:txBody>
          <a:bodyPr/>
          <a:lstStyle/>
          <a:p>
            <a:fld id="{5DEA6432-9CD8-AF40-968B-CB48BD998909}" type="slidenum">
              <a:rPr lang="en-US" smtClean="0"/>
              <a:t>3</a:t>
            </a:fld>
            <a:endParaRPr lang="en-US"/>
          </a:p>
        </p:txBody>
      </p:sp>
    </p:spTree>
    <p:extLst>
      <p:ext uri="{BB962C8B-B14F-4D97-AF65-F5344CB8AC3E}">
        <p14:creationId xmlns:p14="http://schemas.microsoft.com/office/powerpoint/2010/main" val="1112432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teams</a:t>
            </a:r>
            <a:r>
              <a:rPr lang="en-US" baseline="0" dirty="0"/>
              <a:t> drive with some combination of surveys and metrics.  </a:t>
            </a:r>
          </a:p>
          <a:p>
            <a:endParaRPr lang="en-US" baseline="0" dirty="0"/>
          </a:p>
          <a:p>
            <a:r>
              <a:rPr lang="en-US" baseline="0" dirty="0"/>
              <a:t>Product development can be oversimplified because surveying customers and driving with metrics seems straightforward, but there is a lot of subtle complexity in interpreting the data.</a:t>
            </a:r>
          </a:p>
          <a:p>
            <a:endParaRPr lang="en-US" baseline="0" dirty="0"/>
          </a:p>
          <a:p>
            <a:r>
              <a:rPr lang="en-US" baseline="0" dirty="0"/>
              <a:t>The good thing is that this allows good product development practices to easily distinguish itself from bad product development practices—but it requires a principled approach.</a:t>
            </a:r>
          </a:p>
        </p:txBody>
      </p:sp>
      <p:sp>
        <p:nvSpPr>
          <p:cNvPr id="4" name="Slide Number Placeholder 3"/>
          <p:cNvSpPr>
            <a:spLocks noGrp="1"/>
          </p:cNvSpPr>
          <p:nvPr>
            <p:ph type="sldNum" sz="quarter" idx="10"/>
          </p:nvPr>
        </p:nvSpPr>
        <p:spPr/>
        <p:txBody>
          <a:bodyPr/>
          <a:lstStyle/>
          <a:p>
            <a:fld id="{5DEA6432-9CD8-AF40-968B-CB48BD998909}" type="slidenum">
              <a:rPr lang="en-US" smtClean="0"/>
              <a:t>4</a:t>
            </a:fld>
            <a:endParaRPr lang="en-US"/>
          </a:p>
        </p:txBody>
      </p:sp>
    </p:spTree>
    <p:extLst>
      <p:ext uri="{BB962C8B-B14F-4D97-AF65-F5344CB8AC3E}">
        <p14:creationId xmlns:p14="http://schemas.microsoft.com/office/powerpoint/2010/main" val="120495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EA6432-9CD8-AF40-968B-CB48BD998909}" type="slidenum">
              <a:rPr lang="en-US" smtClean="0"/>
              <a:t>5</a:t>
            </a:fld>
            <a:endParaRPr lang="en-US"/>
          </a:p>
        </p:txBody>
      </p:sp>
    </p:spTree>
    <p:extLst>
      <p:ext uri="{BB962C8B-B14F-4D97-AF65-F5344CB8AC3E}">
        <p14:creationId xmlns:p14="http://schemas.microsoft.com/office/powerpoint/2010/main" val="1284329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Perception</a:t>
            </a:r>
            <a:r>
              <a:rPr lang="en-US" baseline="0" dirty="0"/>
              <a:t> is reality.  Think about how this truth is present in your lives.</a:t>
            </a:r>
          </a:p>
          <a:p>
            <a:endParaRPr lang="en-US" baseline="0" dirty="0"/>
          </a:p>
          <a:p>
            <a:r>
              <a:rPr lang="en-US" baseline="0" dirty="0"/>
              <a:t>This is the fundamental truth that each of us needs to accept and overcome to become better because all people strongly believe that what they perceive is true, regardless of externalities such as data.</a:t>
            </a:r>
          </a:p>
          <a:p>
            <a:endParaRPr lang="en-US" baseline="0" dirty="0"/>
          </a:p>
          <a:p>
            <a:r>
              <a:rPr lang="en-US" baseline="0" dirty="0"/>
              <a:t>Hypothesis testing enables us to focus our perception and gather confident insights to build upon, brick by brick, so we can truly know the business, the user, the team, and drive with metrics confidently.</a:t>
            </a:r>
          </a:p>
        </p:txBody>
      </p:sp>
      <p:sp>
        <p:nvSpPr>
          <p:cNvPr id="4" name="Slide Number Placeholder 3"/>
          <p:cNvSpPr>
            <a:spLocks noGrp="1"/>
          </p:cNvSpPr>
          <p:nvPr>
            <p:ph type="sldNum" sz="quarter" idx="10"/>
          </p:nvPr>
        </p:nvSpPr>
        <p:spPr/>
        <p:txBody>
          <a:bodyPr/>
          <a:lstStyle/>
          <a:p>
            <a:fld id="{5DEA6432-9CD8-AF40-968B-CB48BD998909}" type="slidenum">
              <a:rPr lang="en-US" smtClean="0"/>
              <a:t>6</a:t>
            </a:fld>
            <a:endParaRPr lang="en-US"/>
          </a:p>
        </p:txBody>
      </p:sp>
    </p:spTree>
    <p:extLst>
      <p:ext uri="{BB962C8B-B14F-4D97-AF65-F5344CB8AC3E}">
        <p14:creationId xmlns:p14="http://schemas.microsoft.com/office/powerpoint/2010/main" val="1072092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powerful</a:t>
            </a:r>
            <a:r>
              <a:rPr lang="en-US" baseline="0" dirty="0"/>
              <a:t> example that echoes what we’ve talked about is Amazon’s shopping cart recommendations. </a:t>
            </a:r>
          </a:p>
          <a:p>
            <a:endParaRPr lang="en-US" baseline="0" dirty="0"/>
          </a:p>
          <a:p>
            <a:r>
              <a:rPr lang="en-US" baseline="0" dirty="0"/>
              <a:t>Amazon is a data driven org, and yet, it is not impervious to bias and bad product development practices.  </a:t>
            </a:r>
          </a:p>
          <a:p>
            <a:endParaRPr lang="en-US" baseline="0" dirty="0"/>
          </a:p>
          <a:p>
            <a:r>
              <a:rPr lang="en-US" baseline="0" dirty="0"/>
              <a:t>The main reason the Amazon shopping cart exists is because someone stubbornly pushed an experiment through to prove that the shopping cart recommendations were a significant boost to Amazon’s sales against Senior VP orders forbidding the experiment.</a:t>
            </a:r>
            <a:endParaRPr lang="en-US" dirty="0"/>
          </a:p>
          <a:p>
            <a:endParaRPr lang="en-US" dirty="0"/>
          </a:p>
          <a:p>
            <a:r>
              <a:rPr lang="en-US" dirty="0"/>
              <a:t>http://</a:t>
            </a:r>
            <a:r>
              <a:rPr lang="en-US" dirty="0" err="1"/>
              <a:t>glinden.blogspot.com</a:t>
            </a:r>
            <a:r>
              <a:rPr lang="en-US" dirty="0"/>
              <a:t>/2006/04/early-amazon-shopping-</a:t>
            </a:r>
            <a:r>
              <a:rPr lang="en-US" dirty="0" err="1"/>
              <a:t>cart.html</a:t>
            </a:r>
            <a:endParaRPr lang="en-US" dirty="0"/>
          </a:p>
        </p:txBody>
      </p:sp>
      <p:sp>
        <p:nvSpPr>
          <p:cNvPr id="4" name="Slide Number Placeholder 3"/>
          <p:cNvSpPr>
            <a:spLocks noGrp="1"/>
          </p:cNvSpPr>
          <p:nvPr>
            <p:ph type="sldNum" sz="quarter" idx="10"/>
          </p:nvPr>
        </p:nvSpPr>
        <p:spPr/>
        <p:txBody>
          <a:bodyPr/>
          <a:lstStyle/>
          <a:p>
            <a:fld id="{5DEA6432-9CD8-AF40-968B-CB48BD998909}" type="slidenum">
              <a:rPr lang="en-US" smtClean="0"/>
              <a:t>7</a:t>
            </a:fld>
            <a:endParaRPr lang="en-US"/>
          </a:p>
        </p:txBody>
      </p:sp>
    </p:spTree>
    <p:extLst>
      <p:ext uri="{BB962C8B-B14F-4D97-AF65-F5344CB8AC3E}">
        <p14:creationId xmlns:p14="http://schemas.microsoft.com/office/powerpoint/2010/main" val="772473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Testimonials</a:t>
            </a:r>
            <a:r>
              <a:rPr lang="en-US" baseline="0" dirty="0"/>
              <a:t> and real examples resonate with me so long as they are short enough--I haven’t got all day after all </a:t>
            </a:r>
            <a:r>
              <a:rPr lang="en-US" baseline="0" dirty="0">
                <a:sym typeface="Wingdings"/>
              </a:rPr>
              <a:t>.  </a:t>
            </a:r>
            <a:endParaRPr lang="en-US" baseline="0" dirty="0"/>
          </a:p>
        </p:txBody>
      </p:sp>
      <p:sp>
        <p:nvSpPr>
          <p:cNvPr id="4" name="Slide Number Placeholder 3"/>
          <p:cNvSpPr>
            <a:spLocks noGrp="1"/>
          </p:cNvSpPr>
          <p:nvPr>
            <p:ph type="sldNum" sz="quarter" idx="10"/>
          </p:nvPr>
        </p:nvSpPr>
        <p:spPr/>
        <p:txBody>
          <a:bodyPr/>
          <a:lstStyle/>
          <a:p>
            <a:fld id="{5DEA6432-9CD8-AF40-968B-CB48BD998909}" type="slidenum">
              <a:rPr lang="en-US" smtClean="0"/>
              <a:t>9</a:t>
            </a:fld>
            <a:endParaRPr lang="en-US"/>
          </a:p>
        </p:txBody>
      </p:sp>
    </p:spTree>
    <p:extLst>
      <p:ext uri="{BB962C8B-B14F-4D97-AF65-F5344CB8AC3E}">
        <p14:creationId xmlns:p14="http://schemas.microsoft.com/office/powerpoint/2010/main" val="103682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vwo.com</a:t>
            </a:r>
            <a:r>
              <a:rPr lang="en-US" dirty="0"/>
              <a:t>/blog/10-kickass-ab-testing-case-studies/</a:t>
            </a:r>
          </a:p>
        </p:txBody>
      </p:sp>
      <p:sp>
        <p:nvSpPr>
          <p:cNvPr id="4" name="Slide Number Placeholder 3"/>
          <p:cNvSpPr>
            <a:spLocks noGrp="1"/>
          </p:cNvSpPr>
          <p:nvPr>
            <p:ph type="sldNum" sz="quarter" idx="10"/>
          </p:nvPr>
        </p:nvSpPr>
        <p:spPr/>
        <p:txBody>
          <a:bodyPr/>
          <a:lstStyle/>
          <a:p>
            <a:fld id="{5DEA6432-9CD8-AF40-968B-CB48BD998909}" type="slidenum">
              <a:rPr lang="en-US" smtClean="0"/>
              <a:t>10</a:t>
            </a:fld>
            <a:endParaRPr lang="en-US"/>
          </a:p>
        </p:txBody>
      </p:sp>
    </p:spTree>
    <p:extLst>
      <p:ext uri="{BB962C8B-B14F-4D97-AF65-F5344CB8AC3E}">
        <p14:creationId xmlns:p14="http://schemas.microsoft.com/office/powerpoint/2010/main" val="251492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EA6432-9CD8-AF40-968B-CB48BD998909}" type="slidenum">
              <a:rPr lang="en-US" smtClean="0"/>
              <a:t>12</a:t>
            </a:fld>
            <a:endParaRPr lang="en-US"/>
          </a:p>
        </p:txBody>
      </p:sp>
    </p:spTree>
    <p:extLst>
      <p:ext uri="{BB962C8B-B14F-4D97-AF65-F5344CB8AC3E}">
        <p14:creationId xmlns:p14="http://schemas.microsoft.com/office/powerpoint/2010/main" val="1308034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61BEF0D-F0BB-DE4B-95CE-6DB70DBA9567}" type="datetimeFigureOut">
              <a:rPr lang="en-US" smtClean="0"/>
              <a:pPr/>
              <a:t>11/21/21</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2137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6249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8962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786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61BEF0D-F0BB-DE4B-95CE-6DB70DBA9567}" type="datetimeFigureOut">
              <a:rPr lang="en-US" smtClean="0"/>
              <a:pPr/>
              <a:t>11/21/21</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95467181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182973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01894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447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9116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B61BEF0D-F0BB-DE4B-95CE-6DB70DBA9567}" type="datetimeFigureOut">
              <a:rPr lang="en-US" smtClean="0"/>
              <a:pPr/>
              <a:t>11/21/21</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2272026"/>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B61BEF0D-F0BB-DE4B-95CE-6DB70DBA9567}" type="datetimeFigureOut">
              <a:rPr lang="en-US" smtClean="0"/>
              <a:pPr/>
              <a:t>11/21/21</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r>
              <a:rPr lang="en-US"/>
              <a:t>
              </a:t>
            </a:r>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1223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61BEF0D-F0BB-DE4B-95CE-6DB70DBA9567}" type="datetimeFigureOut">
              <a:rPr lang="en-US" smtClean="0"/>
              <a:pPr/>
              <a:t>11/21/21</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55519985"/>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0574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20574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g"/><Relationship Id="rId1" Type="http://schemas.microsoft.com/office/2007/relationships/media" Target="../media/media1.mpg"/><Relationship Id="rId5" Type="http://schemas.openxmlformats.org/officeDocument/2006/relationships/image" Target="../media/image8.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Hypothesis Testing</a:t>
            </a:r>
          </a:p>
        </p:txBody>
      </p:sp>
      <p:sp>
        <p:nvSpPr>
          <p:cNvPr id="3" name="Subtitle 2"/>
          <p:cNvSpPr>
            <a:spLocks noGrp="1"/>
          </p:cNvSpPr>
          <p:nvPr>
            <p:ph type="subTitle" idx="1"/>
          </p:nvPr>
        </p:nvSpPr>
        <p:spPr/>
        <p:txBody>
          <a:bodyPr/>
          <a:lstStyle/>
          <a:p>
            <a:r>
              <a:rPr lang="en-US" dirty="0"/>
              <a:t>Taking the fortune-telling out of product development</a:t>
            </a:r>
          </a:p>
        </p:txBody>
      </p:sp>
    </p:spTree>
    <p:extLst>
      <p:ext uri="{BB962C8B-B14F-4D97-AF65-F5344CB8AC3E}">
        <p14:creationId xmlns:p14="http://schemas.microsoft.com/office/powerpoint/2010/main" val="145792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656146" cy="4064627"/>
          </a:xfrm>
        </p:spPr>
        <p:txBody>
          <a:bodyPr/>
          <a:lstStyle/>
          <a:p>
            <a:r>
              <a:rPr lang="en-US" dirty="0"/>
              <a:t>Case Studies </a:t>
            </a:r>
            <a:r>
              <a:rPr lang="en-US"/>
              <a:t>&amp; Applications</a:t>
            </a:r>
            <a:endParaRPr lang="en-US" dirty="0"/>
          </a:p>
        </p:txBody>
      </p:sp>
    </p:spTree>
    <p:extLst>
      <p:ext uri="{BB962C8B-B14F-4D97-AF65-F5344CB8AC3E}">
        <p14:creationId xmlns:p14="http://schemas.microsoft.com/office/powerpoint/2010/main" val="42644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451" y="158325"/>
            <a:ext cx="11161059" cy="1492132"/>
          </a:xfrm>
        </p:spPr>
        <p:txBody>
          <a:bodyPr>
            <a:normAutofit/>
          </a:bodyPr>
          <a:lstStyle/>
          <a:p>
            <a:r>
              <a:rPr lang="en-US" sz="3600" dirty="0">
                <a:latin typeface="+mn-lt"/>
              </a:rPr>
              <a:t>Case Study: Removing Promo-Boxes At Checkout increases REVENUE</a:t>
            </a:r>
          </a:p>
        </p:txBody>
      </p:sp>
      <p:sp>
        <p:nvSpPr>
          <p:cNvPr id="3" name="TextBox 2"/>
          <p:cNvSpPr txBox="1"/>
          <p:nvPr/>
        </p:nvSpPr>
        <p:spPr>
          <a:xfrm>
            <a:off x="1056905" y="1543580"/>
            <a:ext cx="10022774" cy="1200329"/>
          </a:xfrm>
          <a:prstGeom prst="rect">
            <a:avLst/>
          </a:prstGeom>
          <a:noFill/>
        </p:spPr>
        <p:txBody>
          <a:bodyPr wrap="square" rtlCol="0">
            <a:spAutoFit/>
          </a:bodyPr>
          <a:lstStyle/>
          <a:p>
            <a:r>
              <a:rPr lang="en-US" dirty="0"/>
              <a:t>Intuition says:  “Providing coupons and promos increases revenues”</a:t>
            </a:r>
          </a:p>
          <a:p>
            <a:endParaRPr lang="en-US" dirty="0"/>
          </a:p>
          <a:p>
            <a:r>
              <a:rPr lang="en-US" dirty="0"/>
              <a:t>Reality says:  “</a:t>
            </a:r>
            <a:r>
              <a:rPr lang="en-US" b="1" dirty="0"/>
              <a:t>Promotional codes can reduce revenue by 20%</a:t>
            </a:r>
            <a:r>
              <a:rPr lang="en-US" dirty="0"/>
              <a:t> because customers are lost when they leave the website to search for codes”</a:t>
            </a:r>
          </a:p>
        </p:txBody>
      </p:sp>
      <p:pic>
        <p:nvPicPr>
          <p:cNvPr id="4" name="Picture 3"/>
          <p:cNvPicPr>
            <a:picLocks noChangeAspect="1"/>
          </p:cNvPicPr>
          <p:nvPr/>
        </p:nvPicPr>
        <p:blipFill>
          <a:blip r:embed="rId2"/>
          <a:stretch>
            <a:fillRect/>
          </a:stretch>
        </p:blipFill>
        <p:spPr>
          <a:xfrm>
            <a:off x="1533897" y="3088292"/>
            <a:ext cx="9068790" cy="3479885"/>
          </a:xfrm>
          <a:prstGeom prst="rect">
            <a:avLst/>
          </a:prstGeom>
        </p:spPr>
      </p:pic>
    </p:spTree>
    <p:extLst>
      <p:ext uri="{BB962C8B-B14F-4D97-AF65-F5344CB8AC3E}">
        <p14:creationId xmlns:p14="http://schemas.microsoft.com/office/powerpoint/2010/main" val="1785102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451" y="158325"/>
            <a:ext cx="11161059" cy="1492132"/>
          </a:xfrm>
        </p:spPr>
        <p:txBody>
          <a:bodyPr>
            <a:normAutofit/>
          </a:bodyPr>
          <a:lstStyle/>
          <a:p>
            <a:r>
              <a:rPr lang="en-US" sz="3600" dirty="0">
                <a:latin typeface="+mn-lt"/>
              </a:rPr>
              <a:t>Case Study: Changing Stock Photo to Real Photo Increases conversions</a:t>
            </a:r>
          </a:p>
        </p:txBody>
      </p:sp>
      <p:sp>
        <p:nvSpPr>
          <p:cNvPr id="3" name="TextBox 2"/>
          <p:cNvSpPr txBox="1"/>
          <p:nvPr/>
        </p:nvSpPr>
        <p:spPr>
          <a:xfrm>
            <a:off x="1056905" y="1543580"/>
            <a:ext cx="10022774" cy="1200329"/>
          </a:xfrm>
          <a:prstGeom prst="rect">
            <a:avLst/>
          </a:prstGeom>
          <a:noFill/>
        </p:spPr>
        <p:txBody>
          <a:bodyPr wrap="square" rtlCol="0">
            <a:spAutoFit/>
          </a:bodyPr>
          <a:lstStyle/>
          <a:p>
            <a:r>
              <a:rPr lang="en-US" dirty="0"/>
              <a:t>Intuition says:  “A nice and relevant photo is sufficient for our needs, so use a stock image”</a:t>
            </a:r>
          </a:p>
          <a:p>
            <a:endParaRPr lang="en-US" dirty="0"/>
          </a:p>
          <a:p>
            <a:r>
              <a:rPr lang="en-US" dirty="0"/>
              <a:t>Reality says:  “Changing the landing page photo to be relevant, nice, and unique </a:t>
            </a:r>
            <a:r>
              <a:rPr lang="en-US" b="1" dirty="0"/>
              <a:t>can increase conversions by 161% and registration by 38.4% with 98% confidence</a:t>
            </a:r>
            <a:r>
              <a:rPr lang="en-US" dirty="0"/>
              <a:t>”</a:t>
            </a:r>
          </a:p>
        </p:txBody>
      </p:sp>
      <p:pic>
        <p:nvPicPr>
          <p:cNvPr id="5" name="Picture 4"/>
          <p:cNvPicPr>
            <a:picLocks noChangeAspect="1"/>
          </p:cNvPicPr>
          <p:nvPr/>
        </p:nvPicPr>
        <p:blipFill>
          <a:blip r:embed="rId3"/>
          <a:stretch>
            <a:fillRect/>
          </a:stretch>
        </p:blipFill>
        <p:spPr>
          <a:xfrm>
            <a:off x="1056905" y="3035712"/>
            <a:ext cx="10379033" cy="3432176"/>
          </a:xfrm>
          <a:prstGeom prst="rect">
            <a:avLst/>
          </a:prstGeom>
        </p:spPr>
      </p:pic>
    </p:spTree>
    <p:extLst>
      <p:ext uri="{BB962C8B-B14F-4D97-AF65-F5344CB8AC3E}">
        <p14:creationId xmlns:p14="http://schemas.microsoft.com/office/powerpoint/2010/main" val="1654568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656146" cy="4064627"/>
          </a:xfrm>
        </p:spPr>
        <p:txBody>
          <a:bodyPr>
            <a:normAutofit fontScale="90000"/>
          </a:bodyPr>
          <a:lstStyle/>
          <a:p>
            <a:r>
              <a:rPr lang="en-US" dirty="0"/>
              <a:t>Hypothesis Driven Development (HDD)</a:t>
            </a:r>
          </a:p>
        </p:txBody>
      </p:sp>
    </p:spTree>
    <p:extLst>
      <p:ext uri="{BB962C8B-B14F-4D97-AF65-F5344CB8AC3E}">
        <p14:creationId xmlns:p14="http://schemas.microsoft.com/office/powerpoint/2010/main" val="185336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HDD Framework</a:t>
            </a:r>
          </a:p>
        </p:txBody>
      </p:sp>
      <p:graphicFrame>
        <p:nvGraphicFramePr>
          <p:cNvPr id="6" name="Diagram 5">
            <a:extLst>
              <a:ext uri="{FF2B5EF4-FFF2-40B4-BE49-F238E27FC236}">
                <a16:creationId xmlns:a16="http://schemas.microsoft.com/office/drawing/2014/main" id="{64F5FE59-CA03-D94E-9325-5D761A3301D0}"/>
              </a:ext>
            </a:extLst>
          </p:cNvPr>
          <p:cNvGraphicFramePr/>
          <p:nvPr>
            <p:extLst>
              <p:ext uri="{D42A27DB-BD31-4B8C-83A1-F6EECF244321}">
                <p14:modId xmlns:p14="http://schemas.microsoft.com/office/powerpoint/2010/main" val="1523319777"/>
              </p:ext>
            </p:extLst>
          </p:nvPr>
        </p:nvGraphicFramePr>
        <p:xfrm>
          <a:off x="1356751" y="126912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9097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HDD Examples</a:t>
            </a:r>
          </a:p>
        </p:txBody>
      </p:sp>
      <p:graphicFrame>
        <p:nvGraphicFramePr>
          <p:cNvPr id="5" name="Diagram 4"/>
          <p:cNvGraphicFramePr/>
          <p:nvPr>
            <p:extLst>
              <p:ext uri="{D42A27DB-BD31-4B8C-83A1-F6EECF244321}">
                <p14:modId xmlns:p14="http://schemas.microsoft.com/office/powerpoint/2010/main" val="1679876110"/>
              </p:ext>
            </p:extLst>
          </p:nvPr>
        </p:nvGraphicFramePr>
        <p:xfrm>
          <a:off x="1361647" y="1260633"/>
          <a:ext cx="924362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7879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821" y="395831"/>
            <a:ext cx="11161059" cy="1492132"/>
          </a:xfrm>
        </p:spPr>
        <p:txBody>
          <a:bodyPr>
            <a:normAutofit/>
          </a:bodyPr>
          <a:lstStyle/>
          <a:p>
            <a:pPr algn="ctr"/>
            <a:r>
              <a:rPr lang="en-US" sz="3600" dirty="0">
                <a:latin typeface="+mn-lt"/>
              </a:rPr>
              <a:t>Hypothesis Driven </a:t>
            </a:r>
            <a:br>
              <a:rPr lang="en-US" sz="3600" dirty="0">
                <a:latin typeface="+mn-lt"/>
              </a:rPr>
            </a:br>
            <a:r>
              <a:rPr lang="en-US" sz="3600" dirty="0">
                <a:latin typeface="+mn-lt"/>
              </a:rPr>
              <a:t>Software Development</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686" y="1705867"/>
            <a:ext cx="4403325" cy="4427673"/>
          </a:xfrm>
          <a:prstGeom prst="rect">
            <a:avLst/>
          </a:prstGeom>
        </p:spPr>
      </p:pic>
      <p:sp>
        <p:nvSpPr>
          <p:cNvPr id="8" name="TextBox 7"/>
          <p:cNvSpPr txBox="1"/>
          <p:nvPr/>
        </p:nvSpPr>
        <p:spPr>
          <a:xfrm>
            <a:off x="3038003" y="6246040"/>
            <a:ext cx="6698693" cy="523220"/>
          </a:xfrm>
          <a:prstGeom prst="rect">
            <a:avLst/>
          </a:prstGeom>
          <a:noFill/>
        </p:spPr>
        <p:txBody>
          <a:bodyPr wrap="none" rtlCol="0">
            <a:spAutoFit/>
          </a:bodyPr>
          <a:lstStyle/>
          <a:p>
            <a:r>
              <a:rPr lang="en-US" sz="2800"/>
              <a:t>HDD </a:t>
            </a:r>
            <a:r>
              <a:rPr lang="en-US" sz="2800" dirty="0"/>
              <a:t>can be used at every </a:t>
            </a:r>
            <a:r>
              <a:rPr lang="en-US" sz="2800"/>
              <a:t>step of the SDLC</a:t>
            </a:r>
          </a:p>
        </p:txBody>
      </p:sp>
    </p:spTree>
    <p:extLst>
      <p:ext uri="{BB962C8B-B14F-4D97-AF65-F5344CB8AC3E}">
        <p14:creationId xmlns:p14="http://schemas.microsoft.com/office/powerpoint/2010/main" val="60237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Overview &amp; Goal</a:t>
            </a:r>
          </a:p>
        </p:txBody>
      </p:sp>
      <p:graphicFrame>
        <p:nvGraphicFramePr>
          <p:cNvPr id="5" name="Diagram 4"/>
          <p:cNvGraphicFramePr/>
          <p:nvPr>
            <p:extLst>
              <p:ext uri="{D42A27DB-BD31-4B8C-83A1-F6EECF244321}">
                <p14:modId xmlns:p14="http://schemas.microsoft.com/office/powerpoint/2010/main" val="688493717"/>
              </p:ext>
            </p:extLst>
          </p:nvPr>
        </p:nvGraphicFramePr>
        <p:xfrm>
          <a:off x="1857189" y="1190314"/>
          <a:ext cx="8128000" cy="4307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327757" y="5498276"/>
            <a:ext cx="9186863" cy="830997"/>
          </a:xfrm>
          <a:prstGeom prst="rect">
            <a:avLst/>
          </a:prstGeom>
          <a:noFill/>
        </p:spPr>
        <p:txBody>
          <a:bodyPr wrap="square" rtlCol="0">
            <a:spAutoFit/>
          </a:bodyPr>
          <a:lstStyle/>
          <a:p>
            <a:pPr algn="ctr"/>
            <a:r>
              <a:rPr lang="en-US" sz="2400" b="1" dirty="0"/>
              <a:t>Our goal is that everyone leave this talk feeling empowered to see Hypothesis Testing applications in their scenarios</a:t>
            </a:r>
          </a:p>
        </p:txBody>
      </p:sp>
    </p:spTree>
    <p:extLst>
      <p:ext uri="{BB962C8B-B14F-4D97-AF65-F5344CB8AC3E}">
        <p14:creationId xmlns:p14="http://schemas.microsoft.com/office/powerpoint/2010/main" val="76637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Development</a:t>
            </a:r>
          </a:p>
        </p:txBody>
      </p:sp>
    </p:spTree>
    <p:extLst>
      <p:ext uri="{BB962C8B-B14F-4D97-AF65-F5344CB8AC3E}">
        <p14:creationId xmlns:p14="http://schemas.microsoft.com/office/powerpoint/2010/main" val="2102789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591" y="285510"/>
            <a:ext cx="10178322" cy="1492132"/>
          </a:xfrm>
        </p:spPr>
        <p:txBody>
          <a:bodyPr/>
          <a:lstStyle/>
          <a:p>
            <a:r>
              <a:rPr lang="en-US" dirty="0">
                <a:latin typeface="+mn-lt"/>
              </a:rPr>
              <a:t>Product Development is       easy, right?</a:t>
            </a:r>
          </a:p>
        </p:txBody>
      </p:sp>
      <p:pic>
        <p:nvPicPr>
          <p:cNvPr id="3" name="Picture 2"/>
          <p:cNvPicPr>
            <a:picLocks noChangeAspect="1"/>
          </p:cNvPicPr>
          <p:nvPr/>
        </p:nvPicPr>
        <p:blipFill>
          <a:blip r:embed="rId3"/>
          <a:stretch>
            <a:fillRect/>
          </a:stretch>
        </p:blipFill>
        <p:spPr>
          <a:xfrm>
            <a:off x="2712010" y="2225871"/>
            <a:ext cx="3304240" cy="1784413"/>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03692" y="1770048"/>
            <a:ext cx="1161302" cy="1195044"/>
          </a:xfrm>
          <a:prstGeom prst="rect">
            <a:avLst/>
          </a:prstGeom>
        </p:spPr>
      </p:pic>
      <p:sp>
        <p:nvSpPr>
          <p:cNvPr id="5" name="TextBox 4"/>
          <p:cNvSpPr txBox="1"/>
          <p:nvPr/>
        </p:nvSpPr>
        <p:spPr>
          <a:xfrm>
            <a:off x="3943535" y="2743919"/>
            <a:ext cx="1183342" cy="461665"/>
          </a:xfrm>
          <a:prstGeom prst="rect">
            <a:avLst/>
          </a:prstGeom>
          <a:noFill/>
        </p:spPr>
        <p:txBody>
          <a:bodyPr wrap="square" rtlCol="0">
            <a:spAutoFit/>
          </a:bodyPr>
          <a:lstStyle/>
          <a:p>
            <a:r>
              <a:rPr lang="en-US" sz="2400" dirty="0">
                <a:solidFill>
                  <a:schemeClr val="bg1"/>
                </a:solidFill>
              </a:rPr>
              <a:t>Y</a:t>
            </a:r>
          </a:p>
        </p:txBody>
      </p:sp>
      <p:sp>
        <p:nvSpPr>
          <p:cNvPr id="6" name="TextBox 5"/>
          <p:cNvSpPr txBox="1"/>
          <p:nvPr/>
        </p:nvSpPr>
        <p:spPr>
          <a:xfrm>
            <a:off x="4606924" y="2757366"/>
            <a:ext cx="1183342" cy="461665"/>
          </a:xfrm>
          <a:prstGeom prst="rect">
            <a:avLst/>
          </a:prstGeom>
          <a:noFill/>
        </p:spPr>
        <p:txBody>
          <a:bodyPr wrap="square" rtlCol="0">
            <a:spAutoFit/>
          </a:bodyPr>
          <a:lstStyle/>
          <a:p>
            <a:r>
              <a:rPr lang="en-US" sz="2400" dirty="0">
                <a:solidFill>
                  <a:schemeClr val="bg1"/>
                </a:solidFill>
              </a:rPr>
              <a:t>Z</a:t>
            </a:r>
          </a:p>
        </p:txBody>
      </p:sp>
      <p:sp>
        <p:nvSpPr>
          <p:cNvPr id="7" name="TextBox 6"/>
          <p:cNvSpPr txBox="1"/>
          <p:nvPr/>
        </p:nvSpPr>
        <p:spPr>
          <a:xfrm>
            <a:off x="2267135" y="1926874"/>
            <a:ext cx="1183342" cy="461665"/>
          </a:xfrm>
          <a:prstGeom prst="rect">
            <a:avLst/>
          </a:prstGeom>
          <a:noFill/>
        </p:spPr>
        <p:txBody>
          <a:bodyPr wrap="square" rtlCol="0">
            <a:spAutoFit/>
          </a:bodyPr>
          <a:lstStyle/>
          <a:p>
            <a:r>
              <a:rPr lang="en-US" sz="2400" dirty="0"/>
              <a:t>X</a:t>
            </a:r>
          </a:p>
        </p:txBody>
      </p:sp>
      <p:sp>
        <p:nvSpPr>
          <p:cNvPr id="8" name="TextBox 7"/>
          <p:cNvSpPr txBox="1"/>
          <p:nvPr/>
        </p:nvSpPr>
        <p:spPr>
          <a:xfrm>
            <a:off x="7236809" y="2517914"/>
            <a:ext cx="2569934" cy="1200329"/>
          </a:xfrm>
          <a:prstGeom prst="rect">
            <a:avLst/>
          </a:prstGeom>
          <a:noFill/>
        </p:spPr>
        <p:txBody>
          <a:bodyPr wrap="none" rtlCol="0">
            <a:spAutoFit/>
          </a:bodyPr>
          <a:lstStyle/>
          <a:p>
            <a:pPr algn="ctr"/>
            <a:r>
              <a:rPr lang="en-US" sz="2400" dirty="0"/>
              <a:t>Customer wants X</a:t>
            </a:r>
          </a:p>
          <a:p>
            <a:pPr algn="ctr"/>
            <a:r>
              <a:rPr lang="en-US" sz="2400" dirty="0"/>
              <a:t>Customer says Y</a:t>
            </a:r>
          </a:p>
          <a:p>
            <a:pPr algn="ctr"/>
            <a:r>
              <a:rPr lang="en-US" sz="2400" dirty="0"/>
              <a:t>We hear Z</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48262" y="4183514"/>
            <a:ext cx="4425201" cy="2609047"/>
          </a:xfrm>
          <a:prstGeom prst="rect">
            <a:avLst/>
          </a:prstGeom>
        </p:spPr>
      </p:pic>
      <p:sp>
        <p:nvSpPr>
          <p:cNvPr id="10" name="TextBox 9"/>
          <p:cNvSpPr txBox="1"/>
          <p:nvPr/>
        </p:nvSpPr>
        <p:spPr>
          <a:xfrm>
            <a:off x="2776556" y="5010103"/>
            <a:ext cx="3146822" cy="1200329"/>
          </a:xfrm>
          <a:prstGeom prst="rect">
            <a:avLst/>
          </a:prstGeom>
          <a:noFill/>
        </p:spPr>
        <p:txBody>
          <a:bodyPr wrap="none" rtlCol="0">
            <a:spAutoFit/>
          </a:bodyPr>
          <a:lstStyle/>
          <a:p>
            <a:pPr algn="ctr"/>
            <a:r>
              <a:rPr lang="en-US" sz="2400" dirty="0"/>
              <a:t>B is clearly better, right?</a:t>
            </a:r>
          </a:p>
          <a:p>
            <a:pPr algn="ctr"/>
            <a:endParaRPr lang="en-US" sz="2400" dirty="0"/>
          </a:p>
          <a:p>
            <a:pPr algn="ctr"/>
            <a:r>
              <a:rPr lang="en-US" sz="2400" dirty="0"/>
              <a:t>Not necessarily.</a:t>
            </a:r>
          </a:p>
        </p:txBody>
      </p:sp>
      <p:cxnSp>
        <p:nvCxnSpPr>
          <p:cNvPr id="12" name="Straight Connector 11"/>
          <p:cNvCxnSpPr/>
          <p:nvPr/>
        </p:nvCxnSpPr>
        <p:spPr>
          <a:xfrm>
            <a:off x="1417357" y="4089385"/>
            <a:ext cx="965610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120826" y="5348656"/>
            <a:ext cx="2561461" cy="523220"/>
          </a:xfrm>
          <a:prstGeom prst="rect">
            <a:avLst/>
          </a:prstGeom>
          <a:noFill/>
        </p:spPr>
        <p:txBody>
          <a:bodyPr wrap="square" rtlCol="0">
            <a:spAutoFit/>
          </a:bodyPr>
          <a:lstStyle/>
          <a:p>
            <a:pPr algn="ctr"/>
            <a:r>
              <a:rPr lang="en-US" sz="2800" b="1" dirty="0"/>
              <a:t>Metrics</a:t>
            </a:r>
          </a:p>
        </p:txBody>
      </p:sp>
      <p:sp>
        <p:nvSpPr>
          <p:cNvPr id="14" name="TextBox 13"/>
          <p:cNvSpPr txBox="1"/>
          <p:nvPr/>
        </p:nvSpPr>
        <p:spPr>
          <a:xfrm rot="16200000">
            <a:off x="147719" y="2580175"/>
            <a:ext cx="2561461" cy="523220"/>
          </a:xfrm>
          <a:prstGeom prst="rect">
            <a:avLst/>
          </a:prstGeom>
          <a:noFill/>
        </p:spPr>
        <p:txBody>
          <a:bodyPr wrap="square" rtlCol="0">
            <a:spAutoFit/>
          </a:bodyPr>
          <a:lstStyle/>
          <a:p>
            <a:pPr algn="ctr"/>
            <a:r>
              <a:rPr lang="en-US" sz="2800" b="1" dirty="0"/>
              <a:t>User Surveys</a:t>
            </a:r>
          </a:p>
        </p:txBody>
      </p:sp>
    </p:spTree>
    <p:extLst>
      <p:ext uri="{BB962C8B-B14F-4D97-AF65-F5344CB8AC3E}">
        <p14:creationId xmlns:p14="http://schemas.microsoft.com/office/powerpoint/2010/main" val="1081567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30" y="395831"/>
            <a:ext cx="10178322" cy="1492132"/>
          </a:xfrm>
        </p:spPr>
        <p:txBody>
          <a:bodyPr/>
          <a:lstStyle/>
          <a:p>
            <a:pPr algn="r"/>
            <a:r>
              <a:rPr lang="en-US">
                <a:latin typeface="+mn-lt"/>
              </a:rPr>
              <a:t>A few User </a:t>
            </a:r>
            <a:r>
              <a:rPr lang="en-US" dirty="0">
                <a:latin typeface="+mn-lt"/>
              </a:rPr>
              <a:t>Survey Methods</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65930" y="1141897"/>
            <a:ext cx="6126244" cy="4817876"/>
          </a:xfrm>
          <a:prstGeom prst="rect">
            <a:avLst/>
          </a:prstGeom>
        </p:spPr>
      </p:pic>
      <p:sp>
        <p:nvSpPr>
          <p:cNvPr id="12" name="TextBox 11"/>
          <p:cNvSpPr txBox="1"/>
          <p:nvPr/>
        </p:nvSpPr>
        <p:spPr>
          <a:xfrm>
            <a:off x="2225227" y="6139021"/>
            <a:ext cx="7887159" cy="461665"/>
          </a:xfrm>
          <a:prstGeom prst="rect">
            <a:avLst/>
          </a:prstGeom>
          <a:noFill/>
        </p:spPr>
        <p:txBody>
          <a:bodyPr wrap="none" rtlCol="0">
            <a:spAutoFit/>
          </a:bodyPr>
          <a:lstStyle/>
          <a:p>
            <a:r>
              <a:rPr lang="en-US" sz="2400" dirty="0"/>
              <a:t>A/B Testing complements our existing user-research expertise</a:t>
            </a:r>
          </a:p>
        </p:txBody>
      </p:sp>
    </p:spTree>
    <p:extLst>
      <p:ext uri="{BB962C8B-B14F-4D97-AF65-F5344CB8AC3E}">
        <p14:creationId xmlns:p14="http://schemas.microsoft.com/office/powerpoint/2010/main" val="617567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02666" y="1725861"/>
            <a:ext cx="3321423" cy="4150503"/>
          </a:xfrm>
          <a:prstGeom prst="rect">
            <a:avLst/>
          </a:prstGeom>
        </p:spPr>
      </p:pic>
      <p:sp>
        <p:nvSpPr>
          <p:cNvPr id="2" name="Title 1"/>
          <p:cNvSpPr>
            <a:spLocks noGrp="1"/>
          </p:cNvSpPr>
          <p:nvPr>
            <p:ph type="title"/>
          </p:nvPr>
        </p:nvSpPr>
        <p:spPr>
          <a:xfrm>
            <a:off x="806821" y="395831"/>
            <a:ext cx="11161059" cy="1492132"/>
          </a:xfrm>
        </p:spPr>
        <p:txBody>
          <a:bodyPr/>
          <a:lstStyle/>
          <a:p>
            <a:pPr algn="r"/>
            <a:r>
              <a:rPr lang="en-US" dirty="0">
                <a:latin typeface="+mn-lt"/>
              </a:rPr>
              <a:t>Product Development is </a:t>
            </a:r>
            <a:r>
              <a:rPr lang="en-US" dirty="0" err="1">
                <a:latin typeface="+mn-lt"/>
              </a:rPr>
              <a:t>HArd</a:t>
            </a:r>
            <a:endParaRPr lang="en-US" dirty="0">
              <a:latin typeface="+mn-lt"/>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2673" y="1725860"/>
            <a:ext cx="3324263" cy="4150503"/>
          </a:xfrm>
          <a:prstGeom prst="rect">
            <a:avLst/>
          </a:prstGeom>
        </p:spPr>
      </p:pic>
      <p:sp>
        <p:nvSpPr>
          <p:cNvPr id="9" name="TextBox 8"/>
          <p:cNvSpPr txBox="1"/>
          <p:nvPr/>
        </p:nvSpPr>
        <p:spPr>
          <a:xfrm>
            <a:off x="8049941" y="2462283"/>
            <a:ext cx="2881366" cy="2677656"/>
          </a:xfrm>
          <a:prstGeom prst="rect">
            <a:avLst/>
          </a:prstGeom>
          <a:noFill/>
        </p:spPr>
        <p:txBody>
          <a:bodyPr wrap="none" rtlCol="0">
            <a:spAutoFit/>
          </a:bodyPr>
          <a:lstStyle/>
          <a:p>
            <a:pPr marL="342900" indent="-342900">
              <a:buFont typeface="Arial" charset="0"/>
              <a:buChar char="•"/>
            </a:pPr>
            <a:r>
              <a:rPr lang="en-US" sz="2400" dirty="0"/>
              <a:t>Know the business</a:t>
            </a:r>
          </a:p>
          <a:p>
            <a:pPr marL="342900" indent="-342900">
              <a:buFont typeface="Arial" charset="0"/>
              <a:buChar char="•"/>
            </a:pPr>
            <a:endParaRPr lang="en-US" sz="2400" dirty="0"/>
          </a:p>
          <a:p>
            <a:pPr marL="342900" indent="-342900">
              <a:buFont typeface="Arial" charset="0"/>
              <a:buChar char="•"/>
            </a:pPr>
            <a:r>
              <a:rPr lang="en-US" sz="2400" dirty="0"/>
              <a:t>Know the user</a:t>
            </a:r>
          </a:p>
          <a:p>
            <a:pPr marL="342900" indent="-342900">
              <a:buFont typeface="Arial" charset="0"/>
              <a:buChar char="•"/>
            </a:pPr>
            <a:endParaRPr lang="en-US" sz="2400" dirty="0"/>
          </a:p>
          <a:p>
            <a:pPr marL="342900" indent="-342900">
              <a:buFont typeface="Arial" charset="0"/>
              <a:buChar char="•"/>
            </a:pPr>
            <a:r>
              <a:rPr lang="en-US" sz="2400" dirty="0"/>
              <a:t>Know the team</a:t>
            </a:r>
          </a:p>
          <a:p>
            <a:pPr marL="342900" indent="-342900">
              <a:buFont typeface="Arial" charset="0"/>
              <a:buChar char="•"/>
            </a:pPr>
            <a:endParaRPr lang="en-US" sz="2400" dirty="0"/>
          </a:p>
          <a:p>
            <a:pPr marL="342900" indent="-342900">
              <a:buFont typeface="Arial" charset="0"/>
              <a:buChar char="•"/>
            </a:pPr>
            <a:r>
              <a:rPr lang="en-US" sz="2400" dirty="0"/>
              <a:t>Drive with metrics</a:t>
            </a:r>
          </a:p>
        </p:txBody>
      </p:sp>
    </p:spTree>
    <p:extLst>
      <p:ext uri="{BB962C8B-B14F-4D97-AF65-F5344CB8AC3E}">
        <p14:creationId xmlns:p14="http://schemas.microsoft.com/office/powerpoint/2010/main" val="1483068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072" y="336456"/>
            <a:ext cx="11161059" cy="1492132"/>
          </a:xfrm>
        </p:spPr>
        <p:txBody>
          <a:bodyPr/>
          <a:lstStyle/>
          <a:p>
            <a:r>
              <a:rPr lang="en-US" dirty="0">
                <a:latin typeface="+mn-lt"/>
              </a:rPr>
              <a:t>Data Trumps Intuition</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9459" y="1213459"/>
            <a:ext cx="6522522" cy="4528259"/>
          </a:xfrm>
          <a:prstGeom prst="rect">
            <a:avLst/>
          </a:prstGeom>
        </p:spPr>
      </p:pic>
      <p:sp>
        <p:nvSpPr>
          <p:cNvPr id="4" name="TextBox 3"/>
          <p:cNvSpPr txBox="1"/>
          <p:nvPr/>
        </p:nvSpPr>
        <p:spPr>
          <a:xfrm>
            <a:off x="1693717" y="5741718"/>
            <a:ext cx="9334005" cy="923330"/>
          </a:xfrm>
          <a:prstGeom prst="rect">
            <a:avLst/>
          </a:prstGeom>
          <a:noFill/>
        </p:spPr>
        <p:txBody>
          <a:bodyPr wrap="square" rtlCol="0">
            <a:spAutoFit/>
          </a:bodyPr>
          <a:lstStyle/>
          <a:p>
            <a:pPr algn="ctr"/>
            <a:r>
              <a:rPr lang="en-US" dirty="0"/>
              <a:t>Shopping cart recommendations was actively blocked from experimentation by senior VPs in Amazon, but today it is a staple of the Amazon customer experience because results were simply too convincing</a:t>
            </a:r>
          </a:p>
        </p:txBody>
      </p:sp>
    </p:spTree>
    <p:extLst>
      <p:ext uri="{BB962C8B-B14F-4D97-AF65-F5344CB8AC3E}">
        <p14:creationId xmlns:p14="http://schemas.microsoft.com/office/powerpoint/2010/main" val="1066740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Text Placeholder 2"/>
          <p:cNvSpPr>
            <a:spLocks noGrp="1"/>
          </p:cNvSpPr>
          <p:nvPr>
            <p:ph type="body" idx="1"/>
          </p:nvPr>
        </p:nvSpPr>
        <p:spPr/>
        <p:txBody>
          <a:bodyPr/>
          <a:lstStyle/>
          <a:p>
            <a:r>
              <a:rPr lang="en-US" dirty="0"/>
              <a:t>AB Testing is a type of Hypothesis Testing</a:t>
            </a:r>
          </a:p>
        </p:txBody>
      </p:sp>
    </p:spTree>
    <p:extLst>
      <p:ext uri="{BB962C8B-B14F-4D97-AF65-F5344CB8AC3E}">
        <p14:creationId xmlns:p14="http://schemas.microsoft.com/office/powerpoint/2010/main" val="511385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164" y="395831"/>
            <a:ext cx="9037823" cy="1492132"/>
          </a:xfrm>
        </p:spPr>
        <p:txBody>
          <a:bodyPr>
            <a:normAutofit/>
          </a:bodyPr>
          <a:lstStyle/>
          <a:p>
            <a:pPr algn="ctr"/>
            <a:r>
              <a:rPr lang="en-US" sz="3600" dirty="0">
                <a:latin typeface="+mn-lt"/>
              </a:rPr>
              <a:t>AB </a:t>
            </a:r>
            <a:r>
              <a:rPr lang="en-US" sz="3600">
                <a:latin typeface="+mn-lt"/>
              </a:rPr>
              <a:t>Testing Motivation &amp; Data-Driven Mindset</a:t>
            </a:r>
            <a:endParaRPr lang="en-US" sz="3600" dirty="0">
              <a:latin typeface="+mn-lt"/>
            </a:endParaRPr>
          </a:p>
        </p:txBody>
      </p:sp>
      <p:sp>
        <p:nvSpPr>
          <p:cNvPr id="5" name="TextBox 4"/>
          <p:cNvSpPr txBox="1"/>
          <p:nvPr/>
        </p:nvSpPr>
        <p:spPr>
          <a:xfrm>
            <a:off x="5554540" y="5609894"/>
            <a:ext cx="1311578" cy="369332"/>
          </a:xfrm>
          <a:prstGeom prst="rect">
            <a:avLst/>
          </a:prstGeom>
          <a:noFill/>
        </p:spPr>
        <p:txBody>
          <a:bodyPr wrap="none" rtlCol="0">
            <a:spAutoFit/>
          </a:bodyPr>
          <a:lstStyle/>
          <a:p>
            <a:r>
              <a:rPr lang="en-US"/>
              <a:t>0:00 to 0:42</a:t>
            </a:r>
          </a:p>
        </p:txBody>
      </p:sp>
      <p:sp>
        <p:nvSpPr>
          <p:cNvPr id="6" name="TextBox 5"/>
          <p:cNvSpPr txBox="1"/>
          <p:nvPr/>
        </p:nvSpPr>
        <p:spPr>
          <a:xfrm>
            <a:off x="1322999" y="6038606"/>
            <a:ext cx="10082151" cy="646331"/>
          </a:xfrm>
          <a:prstGeom prst="rect">
            <a:avLst/>
          </a:prstGeom>
          <a:noFill/>
        </p:spPr>
        <p:txBody>
          <a:bodyPr wrap="square" rtlCol="0">
            <a:spAutoFit/>
          </a:bodyPr>
          <a:lstStyle/>
          <a:p>
            <a:pPr algn="ctr"/>
            <a:r>
              <a:rPr lang="en-US" b="1" dirty="0"/>
              <a:t>AB Testing should be one of our compasses because results are often counter-intuitive and even experts are wrong most of the time</a:t>
            </a:r>
          </a:p>
        </p:txBody>
      </p:sp>
      <p:pic>
        <p:nvPicPr>
          <p:cNvPr id="3" name="Case Study_ Amazon A_B Testing Improves Mobile App Retention.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32314" y="1527915"/>
            <a:ext cx="5548243" cy="3782893"/>
          </a:xfrm>
          <a:prstGeom prst="rect">
            <a:avLst/>
          </a:prstGeom>
        </p:spPr>
      </p:pic>
    </p:spTree>
    <p:extLst>
      <p:ext uri="{BB962C8B-B14F-4D97-AF65-F5344CB8AC3E}">
        <p14:creationId xmlns:p14="http://schemas.microsoft.com/office/powerpoint/2010/main" val="9601492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Badge">
      <a:majorFont>
        <a:latin typeface="Impact" panose="020B0806030902050204"/>
        <a:ea typeface=""/>
        <a:cs typeface=""/>
      </a:majorFont>
      <a:minorFont>
        <a:latin typeface="Gill Sans MT" panose="020B0502020104020203"/>
        <a:ea typeface=""/>
        <a:cs typeface=""/>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9772</TotalTime>
  <Words>872</Words>
  <Application>Microsoft Macintosh PowerPoint</Application>
  <PresentationFormat>Widescreen</PresentationFormat>
  <Paragraphs>122</Paragraphs>
  <Slides>16</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Gill Sans MT</vt:lpstr>
      <vt:lpstr>Impact</vt:lpstr>
      <vt:lpstr>Badge</vt:lpstr>
      <vt:lpstr>Hypothesis Testing</vt:lpstr>
      <vt:lpstr>Overview &amp; Goal</vt:lpstr>
      <vt:lpstr>Product Development</vt:lpstr>
      <vt:lpstr>Product Development is       easy, right?</vt:lpstr>
      <vt:lpstr>A few User Survey Methods</vt:lpstr>
      <vt:lpstr>Product Development is HArd</vt:lpstr>
      <vt:lpstr>Data Trumps Intuition</vt:lpstr>
      <vt:lpstr>AB Testing</vt:lpstr>
      <vt:lpstr>AB Testing Motivation &amp; Data-Driven Mindset</vt:lpstr>
      <vt:lpstr>Case Studies &amp; Applications</vt:lpstr>
      <vt:lpstr>Case Study: Removing Promo-Boxes At Checkout increases REVENUE</vt:lpstr>
      <vt:lpstr>Case Study: Changing Stock Photo to Real Photo Increases conversions</vt:lpstr>
      <vt:lpstr>Hypothesis Driven Development (HDD)</vt:lpstr>
      <vt:lpstr>THE HDD Framework</vt:lpstr>
      <vt:lpstr>HDD Examples</vt:lpstr>
      <vt:lpstr>Hypothesis Driven  Software Development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 Testing</dc:title>
  <dc:subject/>
  <dc:creator>Ricardo Barrera</dc:creator>
  <cp:keywords/>
  <dc:description/>
  <cp:lastModifiedBy>Ricardo Barrera</cp:lastModifiedBy>
  <cp:revision>70</cp:revision>
  <dcterms:created xsi:type="dcterms:W3CDTF">2016-04-07T18:56:38Z</dcterms:created>
  <dcterms:modified xsi:type="dcterms:W3CDTF">2021-11-22T01:32:00Z</dcterms:modified>
  <cp:category/>
</cp:coreProperties>
</file>